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75" r:id="rId4"/>
    <p:sldId id="277" r:id="rId6"/>
    <p:sldId id="280" r:id="rId7"/>
    <p:sldId id="281" r:id="rId8"/>
    <p:sldId id="279" r:id="rId9"/>
    <p:sldId id="278" r:id="rId10"/>
    <p:sldId id="291" r:id="rId11"/>
    <p:sldId id="290" r:id="rId12"/>
    <p:sldId id="282" r:id="rId13"/>
    <p:sldId id="289" r:id="rId14"/>
    <p:sldId id="288" r:id="rId15"/>
    <p:sldId id="287" r:id="rId16"/>
    <p:sldId id="286" r:id="rId17"/>
    <p:sldId id="283" r:id="rId18"/>
    <p:sldId id="285" r:id="rId19"/>
    <p:sldId id="295" r:id="rId20"/>
    <p:sldId id="300" r:id="rId21"/>
    <p:sldId id="302" r:id="rId22"/>
    <p:sldId id="301" r:id="rId23"/>
    <p:sldId id="303" r:id="rId24"/>
    <p:sldId id="304" r:id="rId25"/>
    <p:sldId id="305" r:id="rId26"/>
    <p:sldId id="306" r:id="rId27"/>
    <p:sldId id="307" r:id="rId28"/>
    <p:sldId id="308" r:id="rId29"/>
    <p:sldId id="294" r:id="rId30"/>
    <p:sldId id="292" r:id="rId31"/>
    <p:sldId id="296" r:id="rId32"/>
    <p:sldId id="284" r:id="rId33"/>
    <p:sldId id="298" r:id="rId34"/>
    <p:sldId id="299" r:id="rId35"/>
    <p:sldId id="276" r:id="rId3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387CB-19AB-41A7-ACBF-2441526CEAEF}" type="datetimeFigureOut">
              <a:rPr lang="uk-UA" smtClean="0"/>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401B9-A2B8-42F2-8CBF-E9D0ABA0D4BE}" type="slidenum">
              <a:rPr lang="uk-UA" smtClean="0"/>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1AC8F040-7FB2-4C4E-A31D-982366CA2B5B}"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AB2A9EB-9F59-43D9-BAEC-6BC6D148D7C6}" type="slidenum">
              <a:rPr lang="uk-UA" smtClean="0"/>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uk-UA"/>
          </a:p>
        </p:txBody>
      </p:sp>
      <p:sp>
        <p:nvSpPr>
          <p:cNvPr id="4" name="Дата 3"/>
          <p:cNvSpPr>
            <a:spLocks noGrp="1"/>
          </p:cNvSpPr>
          <p:nvPr>
            <p:ph type="dt" sz="half" idx="10"/>
          </p:nvPr>
        </p:nvSpPr>
        <p:spPr/>
        <p:txBody>
          <a:bodyPr/>
          <a:lstStyle/>
          <a:p>
            <a:fld id="{1AC8F040-7FB2-4C4E-A31D-982366CA2B5B}"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AB2A9EB-9F59-43D9-BAEC-6BC6D148D7C6}" type="slidenum">
              <a:rPr lang="uk-UA" smtClean="0"/>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uk-UA"/>
          </a:p>
        </p:txBody>
      </p:sp>
      <p:sp>
        <p:nvSpPr>
          <p:cNvPr id="4" name="Дата 3"/>
          <p:cNvSpPr>
            <a:spLocks noGrp="1"/>
          </p:cNvSpPr>
          <p:nvPr>
            <p:ph type="dt" sz="half" idx="10"/>
          </p:nvPr>
        </p:nvSpPr>
        <p:spPr/>
        <p:txBody>
          <a:bodyPr/>
          <a:lstStyle/>
          <a:p>
            <a:fld id="{1AC8F040-7FB2-4C4E-A31D-982366CA2B5B}"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AB2A9EB-9F59-43D9-BAEC-6BC6D148D7C6}" type="slidenum">
              <a:rPr lang="uk-UA" smtClean="0"/>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Титульний слайд">
  <p:cSld name="Титульний слайд">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Назва розділу">
  <p:cSld name="Назва розділу">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matchingName="Два об’єкти">
  <p:cSld name="Два об’єкти">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2" name="Google Shape;32;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3" name="Google Shape;3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matchingName="Порівняння">
  <p:cSld name="Порівняння">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39" name="Google Shape;39;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0" name="Google Shape;40;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1" name="Google Shape;41;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2" name="Google Shape;4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matchingName="Лише заголовок">
  <p:cSld name="Лише заголовок">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matchingName="Пустий слайд">
  <p:cSld name="Пустий слайд">
    <p:spTree>
      <p:nvGrpSpPr>
        <p:cNvPr id="1" name="Shape 50"/>
        <p:cNvGrpSpPr/>
        <p:nvPr/>
      </p:nvGrpSpPr>
      <p:grpSpPr>
        <a:xfrm>
          <a:off x="0" y="0"/>
          <a:ext cx="0" cy="0"/>
          <a:chOff x="0" y="0"/>
          <a:chExt cx="0" cy="0"/>
        </a:xfrm>
      </p:grpSpPr>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matchingName="Вміст і підпис">
  <p:cSld name="Вміст і підпис">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matchingName="Рисунок і підпис">
  <p:cSld name="Рисунок і підпис">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4" name="Google Shape;64;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uk-UA"/>
          </a:p>
        </p:txBody>
      </p:sp>
      <p:sp>
        <p:nvSpPr>
          <p:cNvPr id="4" name="Дата 3"/>
          <p:cNvSpPr>
            <a:spLocks noGrp="1"/>
          </p:cNvSpPr>
          <p:nvPr>
            <p:ph type="dt" sz="half" idx="10"/>
          </p:nvPr>
        </p:nvSpPr>
        <p:spPr/>
        <p:txBody>
          <a:bodyPr/>
          <a:lstStyle/>
          <a:p>
            <a:fld id="{1AC8F040-7FB2-4C4E-A31D-982366CA2B5B}"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AB2A9EB-9F59-43D9-BAEC-6BC6D148D7C6}" type="slidenum">
              <a:rPr lang="uk-UA" smtClean="0"/>
            </a:fld>
            <a:endParaRPr lang="uk-U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matchingName="Заголовок і вертикальний текст">
  <p:cSld name="Заголовок і вертикальний текст">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matchingName="Вертикальний заголовок і текст">
  <p:cSld name="Вертикальний заголовок і текст">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1AC8F040-7FB2-4C4E-A31D-982366CA2B5B}"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AB2A9EB-9F59-43D9-BAEC-6BC6D148D7C6}" type="slidenum">
              <a:rPr lang="uk-UA" smtClean="0"/>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uk-UA"/>
          </a:p>
        </p:txBody>
      </p:sp>
      <p:sp>
        <p:nvSpPr>
          <p:cNvPr id="5" name="Дата 4"/>
          <p:cNvSpPr>
            <a:spLocks noGrp="1"/>
          </p:cNvSpPr>
          <p:nvPr>
            <p:ph type="dt" sz="half" idx="10"/>
          </p:nvPr>
        </p:nvSpPr>
        <p:spPr/>
        <p:txBody>
          <a:bodyPr/>
          <a:lstStyle/>
          <a:p>
            <a:fld id="{1AC8F040-7FB2-4C4E-A31D-982366CA2B5B}" type="datetimeFigureOut">
              <a:rPr lang="uk-UA" smtClean="0"/>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AB2A9EB-9F59-43D9-BAEC-6BC6D148D7C6}" type="slidenum">
              <a:rPr lang="uk-UA" smtClean="0"/>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uk-UA"/>
          </a:p>
        </p:txBody>
      </p:sp>
      <p:sp>
        <p:nvSpPr>
          <p:cNvPr id="7" name="Дата 6"/>
          <p:cNvSpPr>
            <a:spLocks noGrp="1"/>
          </p:cNvSpPr>
          <p:nvPr>
            <p:ph type="dt" sz="half" idx="10"/>
          </p:nvPr>
        </p:nvSpPr>
        <p:spPr/>
        <p:txBody>
          <a:bodyPr/>
          <a:lstStyle/>
          <a:p>
            <a:fld id="{1AC8F040-7FB2-4C4E-A31D-982366CA2B5B}" type="datetimeFigureOut">
              <a:rPr lang="uk-UA" smtClean="0"/>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AB2A9EB-9F59-43D9-BAEC-6BC6D148D7C6}" type="slidenum">
              <a:rPr lang="uk-UA" smtClean="0"/>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1AC8F040-7FB2-4C4E-A31D-982366CA2B5B}" type="datetimeFigureOut">
              <a:rPr lang="uk-UA" smtClean="0"/>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AB2A9EB-9F59-43D9-BAEC-6BC6D148D7C6}" type="slidenum">
              <a:rPr lang="uk-UA" smtClean="0"/>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C8F040-7FB2-4C4E-A31D-982366CA2B5B}" type="datetimeFigureOut">
              <a:rPr lang="uk-UA" smtClean="0"/>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AB2A9EB-9F59-43D9-BAEC-6BC6D148D7C6}" type="slidenum">
              <a:rPr lang="uk-UA" smtClean="0"/>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1AC8F040-7FB2-4C4E-A31D-982366CA2B5B}" type="datetimeFigureOut">
              <a:rPr lang="uk-UA" smtClean="0"/>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AB2A9EB-9F59-43D9-BAEC-6BC6D148D7C6}" type="slidenum">
              <a:rPr lang="uk-UA" smtClean="0"/>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1AC8F040-7FB2-4C4E-A31D-982366CA2B5B}" type="datetimeFigureOut">
              <a:rPr lang="uk-UA" smtClean="0"/>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AB2A9EB-9F59-43D9-BAEC-6BC6D148D7C6}" type="slidenum">
              <a:rPr lang="uk-UA" smtClean="0"/>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8F040-7FB2-4C4E-A31D-982366CA2B5B}" type="datetimeFigureOut">
              <a:rPr lang="uk-UA" smtClean="0"/>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2A9EB-9F59-43D9-BAEC-6BC6D148D7C6}" type="slidenum">
              <a:rPr lang="uk-UA" smtClean="0"/>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fld>
            <a:endParaRPr lang="ru-RU"/>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bit.ly/3mh1aI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zakon.rada.gov.ua/laws/show/1082-20#n219" TargetMode="External"/><Relationship Id="rId1" Type="http://schemas.openxmlformats.org/officeDocument/2006/relationships/hyperlink" Target="https://zakon.rada.gov.ua/laws/show/2456-17#n182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courses.ed-era.com/courses/course-v1:EdEra-SmartOsvita+Med+1/about" TargetMode="External"/><Relationship Id="rId4" Type="http://schemas.openxmlformats.org/officeDocument/2006/relationships/hyperlink" Target="https://zakon.rada.gov.ua/laws/show/5403-17#n397" TargetMode="External"/><Relationship Id="rId3" Type="http://schemas.openxmlformats.org/officeDocument/2006/relationships/hyperlink" Target="https://eo.gov.ua/shcho-maie-buty-u-shkoli-dlia-domedychnoi-dopomohy/2021/04/12/" TargetMode="External"/><Relationship Id="rId2" Type="http://schemas.openxmlformats.org/officeDocument/2006/relationships/hyperlink" Target="https://www.me.gov.ua/Files/GetFile?lang=uk-UA&amp;fileId=3b3ff3e2-df33-4555-8f34-00a8b6be68be" TargetMode="External"/><Relationship Id="rId1" Type="http://schemas.openxmlformats.org/officeDocument/2006/relationships/hyperlink" Target="https://www.me.gov.ua/Files/GetFile?lang=uk-UA&amp;fileId=22daac6a-f0db-4de0-8d49-47aa6b2ecb99"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228601" y="1"/>
            <a:ext cx="11604170" cy="5218200"/>
          </a:xfrm>
          <a:prstGeom prst="rect">
            <a:avLst/>
          </a:prstGeom>
          <a:noFill/>
          <a:ln>
            <a:noFill/>
          </a:ln>
        </p:spPr>
        <p:txBody>
          <a:bodyPr spcFirstLastPara="1" wrap="square" lIns="91425" tIns="45700" rIns="91425" bIns="45700" anchor="ctr" anchorCtr="0">
            <a:noAutofit/>
          </a:bodyPr>
          <a:lstStyle/>
          <a:p>
            <a:pPr>
              <a:buClr>
                <a:srgbClr val="F15A22"/>
              </a:buClr>
            </a:pPr>
            <a:br>
              <a:rPr lang="ru-RU" dirty="0">
                <a:solidFill>
                  <a:srgbClr val="FFFF00"/>
                </a:solidFill>
              </a:rPr>
            </a:br>
            <a:endParaRPr lang="uk-UA" b="1" dirty="0">
              <a:solidFill>
                <a:srgbClr val="FFFF00"/>
              </a:solidFill>
              <a:latin typeface="Arial" panose="020B0604020202020204"/>
              <a:ea typeface="Arial" panose="020B0604020202020204"/>
              <a:cs typeface="Arial" panose="020B0604020202020204"/>
              <a:sym typeface="Arial" panose="020B0604020202020204"/>
            </a:endParaRPr>
          </a:p>
        </p:txBody>
      </p:sp>
      <p:sp>
        <p:nvSpPr>
          <p:cNvPr id="2" name="TextBox 1"/>
          <p:cNvSpPr txBox="1"/>
          <p:nvPr/>
        </p:nvSpPr>
        <p:spPr>
          <a:xfrm>
            <a:off x="1472682" y="1490008"/>
            <a:ext cx="9181323" cy="1323439"/>
          </a:xfrm>
          <a:prstGeom prst="rect">
            <a:avLst/>
          </a:prstGeom>
          <a:noFill/>
        </p:spPr>
        <p:txBody>
          <a:bodyPr wrap="square" rtlCol="0">
            <a:spAutoFit/>
          </a:bodyPr>
          <a:lstStyle/>
          <a:p>
            <a:pPr algn="ctr"/>
            <a:r>
              <a:rPr lang="uk-UA" sz="4000" b="1" dirty="0">
                <a:solidFill>
                  <a:schemeClr val="bg1"/>
                </a:solidFill>
                <a:latin typeface="Times New Roman" panose="02020603050405020304" pitchFamily="18" charset="0"/>
                <a:cs typeface="Times New Roman" panose="02020603050405020304" pitchFamily="18" charset="0"/>
              </a:rPr>
              <a:t>Створення безпечного освітнього середовища</a:t>
            </a:r>
            <a:endParaRPr lang="uk-UA" sz="4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744894" y="752605"/>
            <a:ext cx="10515600" cy="3362195"/>
          </a:xfrm>
        </p:spPr>
        <p:txBody>
          <a:bodyPr/>
          <a:lstStyle/>
          <a:p>
            <a:r>
              <a:rPr lang="uk-UA" b="0" i="0" dirty="0">
                <a:solidFill>
                  <a:srgbClr val="000000"/>
                </a:solidFill>
                <a:effectLst/>
                <a:latin typeface="Arial" panose="020B0604020202020204" pitchFamily="34" charset="0"/>
              </a:rPr>
              <a:t>Головне питання – хто має опікуватися укриттям у закладі освіти, приводити його у нормальний стан, виділяти кошти для його облаштування. Згідно з </a:t>
            </a:r>
            <a:r>
              <a:rPr lang="uk-UA" b="0" i="0" u="none" strike="noStrike" dirty="0">
                <a:solidFill>
                  <a:srgbClr val="8C8282"/>
                </a:solidFill>
                <a:effectLst/>
                <a:latin typeface="Arial" panose="020B0604020202020204" pitchFamily="34" charset="0"/>
                <a:hlinkClick r:id="rId1"/>
              </a:rPr>
              <a:t>Порядком</a:t>
            </a:r>
            <a:r>
              <a:rPr lang="uk-UA" b="0" i="0" dirty="0">
                <a:solidFill>
                  <a:srgbClr val="000000"/>
                </a:solidFill>
                <a:effectLst/>
                <a:latin typeface="Arial" panose="020B0604020202020204" pitchFamily="34" charset="0"/>
              </a:rPr>
              <a:t> створення, утримання фонду захисних споруд цивільного захисту та ведення його обліку, опікуватися захисними спорудами мають балансоутримувач захисної споруди – власник захисної споруди або юридична особа, яка утримує її на балансі, а це – засновники закладів освіти.</a:t>
            </a: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r>
              <a:rPr lang="uk-UA" b="0" i="0" dirty="0">
                <a:solidFill>
                  <a:srgbClr val="000000"/>
                </a:solidFill>
                <a:effectLst/>
                <a:latin typeface="Arial" panose="020B0604020202020204" pitchFamily="34" charset="0"/>
              </a:rPr>
              <a:t>Якщо заклад комунальної форми власності, то засновником є орган самоврядування, тобто відповідна рада від імені територіальної громади, якщо засновником є заклад обласної форми власності, то відповідно обласна рада, якщо державної форми власності – орган державної влади від імені держави.</a:t>
            </a: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754225" y="920556"/>
            <a:ext cx="10515600" cy="3371526"/>
          </a:xfrm>
        </p:spPr>
        <p:txBody>
          <a:bodyPr>
            <a:normAutofit fontScale="92500" lnSpcReduction="20000"/>
          </a:bodyPr>
          <a:lstStyle/>
          <a:p>
            <a:pPr rtl="0">
              <a:spcBef>
                <a:spcPts val="0"/>
              </a:spcBef>
              <a:spcAft>
                <a:spcPts val="0"/>
              </a:spcAft>
            </a:pPr>
            <a:r>
              <a:rPr lang="ru-RU" b="0" i="0" u="none" strike="noStrike" dirty="0">
                <a:solidFill>
                  <a:srgbClr val="333333"/>
                </a:solidFill>
                <a:effectLst/>
                <a:latin typeface="Times New Roman" panose="02020603050405020304" pitchFamily="18" charset="0"/>
                <a:cs typeface="Times New Roman" panose="02020603050405020304" pitchFamily="18" charset="0"/>
              </a:rPr>
              <a:t>Кодекс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цивільного</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захисту</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України</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визначає</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що</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фінансування</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заходів</a:t>
            </a:r>
            <a:r>
              <a:rPr lang="ru-RU" b="0" i="0" u="none" strike="noStrike" dirty="0">
                <a:solidFill>
                  <a:srgbClr val="333333"/>
                </a:solidFill>
                <a:effectLst/>
                <a:latin typeface="Times New Roman" panose="02020603050405020304" pitchFamily="18" charset="0"/>
                <a:cs typeface="Times New Roman" panose="02020603050405020304" pitchFamily="18" charset="0"/>
              </a:rPr>
              <a:t> у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сфері</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цивільного</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захисту</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здійснюється</a:t>
            </a:r>
            <a:r>
              <a:rPr lang="ru-RU" b="0" i="0" u="none" strike="noStrike" dirty="0">
                <a:solidFill>
                  <a:srgbClr val="333333"/>
                </a:solidFill>
                <a:effectLst/>
                <a:latin typeface="Times New Roman" panose="02020603050405020304" pitchFamily="18" charset="0"/>
                <a:cs typeface="Times New Roman" panose="02020603050405020304" pitchFamily="18" charset="0"/>
              </a:rPr>
              <a:t> за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рахунок</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коштів</a:t>
            </a:r>
            <a:r>
              <a:rPr lang="ru-RU" b="0" i="0" u="none" strike="noStrike" dirty="0">
                <a:solidFill>
                  <a:srgbClr val="333333"/>
                </a:solidFill>
                <a:effectLst/>
                <a:latin typeface="Times New Roman" panose="02020603050405020304" pitchFamily="18" charset="0"/>
                <a:cs typeface="Times New Roman" panose="02020603050405020304" pitchFamily="18" charset="0"/>
              </a:rPr>
              <a:t> Державного бюджету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України</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місцевих</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бюджетів</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коштів</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суб’єктів</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господарювання</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інших</a:t>
            </a:r>
            <a:r>
              <a:rPr lang="ru-RU" b="0" i="0" u="none" strike="noStrike" dirty="0">
                <a:solidFill>
                  <a:srgbClr val="333333"/>
                </a:solidFill>
                <a:effectLst/>
                <a:latin typeface="Times New Roman" panose="02020603050405020304" pitchFamily="18" charset="0"/>
                <a:cs typeface="Times New Roman" panose="02020603050405020304" pitchFamily="18" charset="0"/>
              </a:rPr>
              <a:t> не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заборонених</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законодавством</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джерел</a:t>
            </a:r>
            <a:r>
              <a:rPr lang="ru-RU" b="0" i="0" u="none" strike="noStrike" dirty="0">
                <a:solidFill>
                  <a:srgbClr val="333333"/>
                </a:solidFill>
                <a:effectLst/>
                <a:latin typeface="Times New Roman" panose="02020603050405020304" pitchFamily="18" charset="0"/>
                <a:cs typeface="Times New Roman" panose="02020603050405020304" pitchFamily="18" charset="0"/>
              </a:rPr>
              <a:t>.</a:t>
            </a:r>
            <a:endParaRPr lang="ru-RU" b="0" i="0" u="none" strike="noStrike" dirty="0">
              <a:solidFill>
                <a:srgbClr val="333333"/>
              </a:solidFill>
              <a:effectLst/>
              <a:latin typeface="Times New Roman" panose="02020603050405020304" pitchFamily="18" charset="0"/>
              <a:cs typeface="Times New Roman" panose="02020603050405020304" pitchFamily="18" charset="0"/>
            </a:endParaRPr>
          </a:p>
          <a:p>
            <a:pPr rtl="0">
              <a:spcBef>
                <a:spcPts val="0"/>
              </a:spcBef>
              <a:spcAft>
                <a:spcPts val="0"/>
              </a:spcAft>
            </a:pPr>
            <a:endParaRPr lang="ru-RU" b="0" dirty="0">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ru-RU" b="0" dirty="0">
              <a:effectLst/>
              <a:latin typeface="Times New Roman" panose="02020603050405020304" pitchFamily="18" charset="0"/>
              <a:cs typeface="Times New Roman" panose="02020603050405020304" pitchFamily="18" charset="0"/>
            </a:endParaRPr>
          </a:p>
          <a:p>
            <a:pPr rtl="0">
              <a:spcBef>
                <a:spcPts val="0"/>
              </a:spcBef>
              <a:spcAft>
                <a:spcPts val="800"/>
              </a:spcAft>
            </a:pPr>
            <a:r>
              <a:rPr lang="ru-RU" b="0" i="0" u="none" strike="noStrike" dirty="0">
                <a:solidFill>
                  <a:srgbClr val="333333"/>
                </a:solidFill>
                <a:effectLst/>
                <a:latin typeface="Times New Roman" panose="02020603050405020304" pitchFamily="18" charset="0"/>
                <a:cs typeface="Times New Roman" panose="02020603050405020304" pitchFamily="18" charset="0"/>
              </a:rPr>
              <a:t>Відповідно до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статті</a:t>
            </a:r>
            <a:r>
              <a:rPr lang="ru-RU" b="0" i="0" u="none" strike="noStrike" dirty="0">
                <a:solidFill>
                  <a:srgbClr val="333333"/>
                </a:solidFill>
                <a:effectLst/>
                <a:latin typeface="Times New Roman" panose="02020603050405020304" pitchFamily="18" charset="0"/>
                <a:cs typeface="Times New Roman" panose="02020603050405020304" pitchFamily="18" charset="0"/>
              </a:rPr>
              <a:t> 91 Бюджетного кодексу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України</a:t>
            </a:r>
            <a:r>
              <a:rPr lang="ru-RU" b="0" i="0" u="none" strike="noStrike" dirty="0">
                <a:solidFill>
                  <a:srgbClr val="333333"/>
                </a:solidFill>
                <a:effectLst/>
                <a:latin typeface="Times New Roman" panose="02020603050405020304" pitchFamily="18" charset="0"/>
                <a:cs typeface="Times New Roman" panose="02020603050405020304" pitchFamily="18" charset="0"/>
              </a:rPr>
              <a:t> з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усіх</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місцевих</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бюджетів</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здійснюються</a:t>
            </a:r>
            <a:r>
              <a:rPr lang="ru-RU" b="0" i="0" u="none" strike="noStrike" dirty="0">
                <a:solidFill>
                  <a:srgbClr val="333333"/>
                </a:solidFill>
                <a:effectLst/>
                <a:latin typeface="Times New Roman" panose="02020603050405020304" pitchFamily="18" charset="0"/>
                <a:cs typeface="Times New Roman" panose="02020603050405020304" pitchFamily="18" charset="0"/>
              </a:rPr>
              <a:t> заходи у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сфері</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захисту</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населення</a:t>
            </a:r>
            <a:r>
              <a:rPr lang="ru-RU" b="0" i="0" u="none" strike="noStrike" dirty="0">
                <a:solidFill>
                  <a:srgbClr val="333333"/>
                </a:solidFill>
                <a:effectLst/>
                <a:latin typeface="Times New Roman" panose="02020603050405020304" pitchFamily="18" charset="0"/>
                <a:cs typeface="Times New Roman" panose="02020603050405020304" pitchFamily="18" charset="0"/>
              </a:rPr>
              <a:t> і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територій</a:t>
            </a:r>
            <a:r>
              <a:rPr lang="ru-RU" b="0" i="0" u="none" strike="noStrike" dirty="0">
                <a:solidFill>
                  <a:srgbClr val="333333"/>
                </a:solidFill>
                <a:effectLst/>
                <a:latin typeface="Times New Roman" panose="02020603050405020304" pitchFamily="18" charset="0"/>
                <a:cs typeface="Times New Roman" panose="02020603050405020304" pitchFamily="18" charset="0"/>
              </a:rPr>
              <a:t> від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надзвичайних</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ситуацій</a:t>
            </a:r>
            <a:r>
              <a:rPr lang="ru-RU" b="0" i="0" u="none" strike="noStrike" dirty="0">
                <a:solidFill>
                  <a:srgbClr val="333333"/>
                </a:solidFill>
                <a:effectLst/>
                <a:latin typeface="Times New Roman" panose="02020603050405020304" pitchFamily="18" charset="0"/>
                <a:cs typeface="Times New Roman" panose="02020603050405020304" pitchFamily="18" charset="0"/>
              </a:rPr>
              <a:t> техногенного та природного характеру в межах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повноважень</a:t>
            </a:r>
            <a:r>
              <a:rPr lang="ru-RU" b="0" i="0" u="none" strike="noStrike" dirty="0">
                <a:solidFill>
                  <a:srgbClr val="333333"/>
                </a:solidFill>
                <a:effectLst/>
                <a:latin typeface="Times New Roman" panose="02020603050405020304" pitchFamily="18" charset="0"/>
                <a:cs typeface="Times New Roman" panose="02020603050405020304" pitchFamily="18" charset="0"/>
              </a:rPr>
              <a:t>, </a:t>
            </a:r>
            <a:r>
              <a:rPr lang="ru-RU" b="0" i="0" u="none" strike="noStrike" dirty="0" err="1">
                <a:solidFill>
                  <a:srgbClr val="333333"/>
                </a:solidFill>
                <a:effectLst/>
                <a:latin typeface="Times New Roman" panose="02020603050405020304" pitchFamily="18" charset="0"/>
                <a:cs typeface="Times New Roman" panose="02020603050405020304" pitchFamily="18" charset="0"/>
              </a:rPr>
              <a:t>встановлених</a:t>
            </a:r>
            <a:r>
              <a:rPr lang="ru-RU" b="0" i="0" u="none" strike="noStrike" dirty="0">
                <a:solidFill>
                  <a:srgbClr val="333333"/>
                </a:solidFill>
                <a:effectLst/>
                <a:latin typeface="Times New Roman" panose="02020603050405020304" pitchFamily="18" charset="0"/>
                <a:cs typeface="Times New Roman" panose="02020603050405020304" pitchFamily="18" charset="0"/>
              </a:rPr>
              <a:t> законом.</a:t>
            </a:r>
            <a:br>
              <a:rPr lang="ru-RU" dirty="0"/>
            </a:br>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38539" y="475861"/>
            <a:ext cx="11532637" cy="5029200"/>
          </a:xfrm>
        </p:spPr>
        <p:txBody>
          <a:bodyPr>
            <a:normAutofit/>
          </a:bodyPr>
          <a:lstStyle/>
          <a:p>
            <a:pPr rtl="0">
              <a:lnSpc>
                <a:spcPct val="170000"/>
              </a:lnSpc>
              <a:spcBef>
                <a:spcPts val="0"/>
              </a:spcBef>
              <a:spcAft>
                <a:spcPts val="0"/>
              </a:spcAft>
            </a:pPr>
            <a:r>
              <a:rPr lang="ru-RU" sz="1800" b="0" i="0" u="none" strike="noStrike" dirty="0" err="1">
                <a:solidFill>
                  <a:srgbClr val="050505"/>
                </a:solidFill>
                <a:effectLst/>
                <a:latin typeface="Times New Roman" panose="02020603050405020304" pitchFamily="18" charset="0"/>
              </a:rPr>
              <a:t>Захисні</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споруди</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подвійного</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призначення</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можуть</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використовуватися</a:t>
            </a:r>
            <a:r>
              <a:rPr lang="ru-RU" sz="1800" b="0" i="0" u="none" strike="noStrike" dirty="0">
                <a:solidFill>
                  <a:srgbClr val="050505"/>
                </a:solidFill>
                <a:effectLst/>
                <a:latin typeface="Times New Roman" panose="02020603050405020304" pitchFamily="18" charset="0"/>
              </a:rPr>
              <a:t> для </a:t>
            </a:r>
            <a:r>
              <a:rPr lang="ru-RU" sz="1800" b="0" i="0" u="none" strike="noStrike" dirty="0" err="1">
                <a:solidFill>
                  <a:srgbClr val="050505"/>
                </a:solidFill>
                <a:effectLst/>
                <a:latin typeface="Times New Roman" panose="02020603050405020304" pitchFamily="18" charset="0"/>
              </a:rPr>
              <a:t>господарських</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культурних</a:t>
            </a:r>
            <a:r>
              <a:rPr lang="ru-RU" sz="1800" b="0" i="0" u="none" strike="noStrike" dirty="0">
                <a:solidFill>
                  <a:srgbClr val="050505"/>
                </a:solidFill>
                <a:effectLst/>
                <a:latin typeface="Times New Roman" panose="02020603050405020304" pitchFamily="18" charset="0"/>
              </a:rPr>
              <a:t> і </a:t>
            </a:r>
            <a:r>
              <a:rPr lang="ru-RU" sz="1800" b="0" i="0" u="none" strike="noStrike" dirty="0" err="1">
                <a:solidFill>
                  <a:srgbClr val="050505"/>
                </a:solidFill>
                <a:effectLst/>
                <a:latin typeface="Times New Roman" panose="02020603050405020304" pitchFamily="18" charset="0"/>
              </a:rPr>
              <a:t>побутових</a:t>
            </a:r>
            <a:r>
              <a:rPr lang="ru-RU" sz="1800" b="0" i="0" u="none" strike="noStrike" dirty="0">
                <a:solidFill>
                  <a:srgbClr val="050505"/>
                </a:solidFill>
                <a:effectLst/>
                <a:latin typeface="Times New Roman" panose="02020603050405020304" pitchFamily="18" charset="0"/>
              </a:rPr>
              <a:t> потреб у порядку, </a:t>
            </a:r>
            <a:r>
              <a:rPr lang="ru-RU" sz="1800" b="0" i="0" u="none" strike="noStrike" dirty="0" err="1">
                <a:solidFill>
                  <a:srgbClr val="050505"/>
                </a:solidFill>
                <a:effectLst/>
                <a:latin typeface="Times New Roman" panose="02020603050405020304" pitchFamily="18" charset="0"/>
              </a:rPr>
              <a:t>визначеному</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Постановою</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Кабінету</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міністрів</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України</a:t>
            </a:r>
            <a:r>
              <a:rPr lang="ru-RU" sz="1800" b="0" i="0" u="none" strike="noStrike" dirty="0">
                <a:solidFill>
                  <a:srgbClr val="050505"/>
                </a:solidFill>
                <a:effectLst/>
                <a:latin typeface="Times New Roman" panose="02020603050405020304" pitchFamily="18" charset="0"/>
              </a:rPr>
              <a:t> від 10 </a:t>
            </a:r>
            <a:r>
              <a:rPr lang="ru-RU" sz="1800" b="0" i="0" u="none" strike="noStrike" dirty="0" err="1">
                <a:solidFill>
                  <a:srgbClr val="050505"/>
                </a:solidFill>
                <a:effectLst/>
                <a:latin typeface="Times New Roman" panose="02020603050405020304" pitchFamily="18" charset="0"/>
              </a:rPr>
              <a:t>березня</a:t>
            </a:r>
            <a:r>
              <a:rPr lang="ru-RU" sz="1800" b="0" i="0" u="none" strike="noStrike" dirty="0">
                <a:solidFill>
                  <a:srgbClr val="050505"/>
                </a:solidFill>
                <a:effectLst/>
                <a:latin typeface="Times New Roman" panose="02020603050405020304" pitchFamily="18" charset="0"/>
              </a:rPr>
              <a:t> 2017 р. № 138 «</a:t>
            </a:r>
            <a:r>
              <a:rPr lang="ru-RU" sz="1800" b="0" i="0" u="none" strike="noStrike" dirty="0" err="1">
                <a:solidFill>
                  <a:srgbClr val="050505"/>
                </a:solidFill>
                <a:effectLst/>
                <a:latin typeface="Times New Roman" panose="02020603050405020304" pitchFamily="18" charset="0"/>
              </a:rPr>
              <a:t>Деякі</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питання</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використання</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захисних</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споруд</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цивільного</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захисту</a:t>
            </a:r>
            <a:r>
              <a:rPr lang="ru-RU" sz="1800" b="0" i="0" u="none" strike="noStrike" dirty="0">
                <a:solidFill>
                  <a:srgbClr val="050505"/>
                </a:solidFill>
                <a:effectLst/>
                <a:latin typeface="Times New Roman" panose="02020603050405020304" pitchFamily="18" charset="0"/>
              </a:rPr>
              <a:t>». За </a:t>
            </a:r>
            <a:r>
              <a:rPr lang="ru-RU" sz="1800" b="0" i="0" u="none" strike="noStrike" dirty="0" err="1">
                <a:solidFill>
                  <a:srgbClr val="050505"/>
                </a:solidFill>
                <a:effectLst/>
                <a:latin typeface="Times New Roman" panose="02020603050405020304" pitchFamily="18" charset="0"/>
              </a:rPr>
              <a:t>цим</a:t>
            </a:r>
            <a:r>
              <a:rPr lang="ru-RU" sz="1800" b="0" i="0" u="none" strike="noStrike" dirty="0">
                <a:solidFill>
                  <a:srgbClr val="050505"/>
                </a:solidFill>
                <a:effectLst/>
                <a:latin typeface="Times New Roman" panose="02020603050405020304" pitchFamily="18" charset="0"/>
              </a:rPr>
              <a:t> же порядком </a:t>
            </a:r>
            <a:r>
              <a:rPr lang="ru-RU" sz="1800" b="0" i="0" u="none" strike="noStrike" dirty="0" err="1">
                <a:solidFill>
                  <a:srgbClr val="050505"/>
                </a:solidFill>
                <a:effectLst/>
                <a:latin typeface="Times New Roman" panose="02020603050405020304" pitchFamily="18" charset="0"/>
              </a:rPr>
              <a:t>утримання</a:t>
            </a:r>
            <a:r>
              <a:rPr lang="ru-RU" sz="1800" b="0" i="0" u="none" strike="noStrike" dirty="0">
                <a:solidFill>
                  <a:srgbClr val="050505"/>
                </a:solidFill>
                <a:effectLst/>
                <a:latin typeface="Times New Roman" panose="02020603050405020304" pitchFamily="18" charset="0"/>
              </a:rPr>
              <a:t> фонду </a:t>
            </a:r>
            <a:r>
              <a:rPr lang="ru-RU" sz="1800" b="0" i="0" u="none" strike="noStrike" dirty="0" err="1">
                <a:solidFill>
                  <a:srgbClr val="050505"/>
                </a:solidFill>
                <a:effectLst/>
                <a:latin typeface="Times New Roman" panose="02020603050405020304" pitchFamily="18" charset="0"/>
              </a:rPr>
              <a:t>захисних</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споруд</a:t>
            </a:r>
            <a:r>
              <a:rPr lang="ru-RU" sz="1800" b="0" i="0" u="none" strike="noStrike" dirty="0">
                <a:solidFill>
                  <a:srgbClr val="050505"/>
                </a:solidFill>
                <a:effectLst/>
                <a:latin typeface="Times New Roman" panose="02020603050405020304" pitchFamily="18" charset="0"/>
              </a:rPr>
              <a:t> у </a:t>
            </a:r>
            <a:r>
              <a:rPr lang="ru-RU" sz="1800" b="0" i="0" u="none" strike="noStrike" dirty="0" err="1">
                <a:solidFill>
                  <a:srgbClr val="050505"/>
                </a:solidFill>
                <a:effectLst/>
                <a:latin typeface="Times New Roman" panose="02020603050405020304" pitchFamily="18" charset="0"/>
              </a:rPr>
              <a:t>готовності</a:t>
            </a:r>
            <a:r>
              <a:rPr lang="ru-RU" sz="1800" b="0" i="0" u="none" strike="noStrike" dirty="0">
                <a:solidFill>
                  <a:srgbClr val="050505"/>
                </a:solidFill>
                <a:effectLst/>
                <a:latin typeface="Times New Roman" panose="02020603050405020304" pitchFamily="18" charset="0"/>
              </a:rPr>
              <a:t> до </a:t>
            </a:r>
            <a:r>
              <a:rPr lang="ru-RU" sz="1800" b="0" i="0" u="none" strike="noStrike" dirty="0" err="1">
                <a:solidFill>
                  <a:srgbClr val="050505"/>
                </a:solidFill>
                <a:effectLst/>
                <a:latin typeface="Times New Roman" panose="02020603050405020304" pitchFamily="18" charset="0"/>
              </a:rPr>
              <a:t>використання</a:t>
            </a:r>
            <a:r>
              <a:rPr lang="ru-RU" sz="1800" b="0" i="0" u="none" strike="noStrike" dirty="0">
                <a:solidFill>
                  <a:srgbClr val="050505"/>
                </a:solidFill>
                <a:effectLst/>
                <a:latin typeface="Times New Roman" panose="02020603050405020304" pitchFamily="18" charset="0"/>
              </a:rPr>
              <a:t> за </a:t>
            </a:r>
            <a:r>
              <a:rPr lang="ru-RU" sz="1800" b="0" i="0" u="none" strike="noStrike" dirty="0" err="1">
                <a:solidFill>
                  <a:srgbClr val="050505"/>
                </a:solidFill>
                <a:effectLst/>
                <a:latin typeface="Times New Roman" panose="02020603050405020304" pitchFamily="18" charset="0"/>
              </a:rPr>
              <a:t>призначенням</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здійснюється</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їх</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балансоутримувачами</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тобто</a:t>
            </a:r>
            <a:r>
              <a:rPr lang="ru-RU" sz="1800" b="0" i="0" u="none" strike="noStrike" dirty="0">
                <a:solidFill>
                  <a:srgbClr val="050505"/>
                </a:solidFill>
                <a:effectLst/>
                <a:latin typeface="Times New Roman" panose="02020603050405020304" pitchFamily="18" charset="0"/>
              </a:rPr>
              <a:t> </a:t>
            </a:r>
            <a:r>
              <a:rPr lang="ru-RU" sz="1800" b="1" i="0" u="none" strike="noStrike" dirty="0">
                <a:solidFill>
                  <a:srgbClr val="050505"/>
                </a:solidFill>
                <a:effectLst/>
                <a:latin typeface="Times New Roman" panose="02020603050405020304" pitchFamily="18" charset="0"/>
              </a:rPr>
              <a:t>закладом </a:t>
            </a:r>
            <a:r>
              <a:rPr lang="ru-RU" sz="1800" b="1" i="0" u="none" strike="noStrike" dirty="0" err="1">
                <a:solidFill>
                  <a:srgbClr val="050505"/>
                </a:solidFill>
                <a:effectLst/>
                <a:latin typeface="Times New Roman" panose="02020603050405020304" pitchFamily="18" charset="0"/>
              </a:rPr>
              <a:t>освіти</a:t>
            </a:r>
            <a:r>
              <a:rPr lang="ru-RU" sz="1800" b="1" i="0" u="none" strike="noStrike">
                <a:solidFill>
                  <a:srgbClr val="050505"/>
                </a:solidFill>
                <a:effectLst/>
                <a:latin typeface="Times New Roman" panose="02020603050405020304" pitchFamily="18" charset="0"/>
              </a:rPr>
              <a:t>.</a:t>
            </a:r>
            <a:endParaRPr lang="ru-RU" sz="1800" b="0" i="0" u="none" strike="noStrike" dirty="0">
              <a:solidFill>
                <a:srgbClr val="050505"/>
              </a:solidFill>
              <a:effectLst/>
              <a:latin typeface="Times New Roman" panose="02020603050405020304" pitchFamily="18" charset="0"/>
            </a:endParaRPr>
          </a:p>
          <a:p>
            <a:pPr rtl="0">
              <a:lnSpc>
                <a:spcPct val="170000"/>
              </a:lnSpc>
              <a:spcBef>
                <a:spcPts val="0"/>
              </a:spcBef>
              <a:spcAft>
                <a:spcPts val="600"/>
              </a:spcAft>
            </a:pPr>
            <a:r>
              <a:rPr lang="ru-RU" sz="1800" b="0" i="0" u="none" strike="noStrike" dirty="0">
                <a:solidFill>
                  <a:srgbClr val="050505"/>
                </a:solidFill>
                <a:effectLst/>
                <a:latin typeface="Times New Roman" panose="02020603050405020304" pitchFamily="18" charset="0"/>
              </a:rPr>
              <a:t>У свою </a:t>
            </a:r>
            <a:r>
              <a:rPr lang="ru-RU" sz="1800" b="0" i="0" u="none" strike="noStrike" dirty="0" err="1">
                <a:solidFill>
                  <a:srgbClr val="050505"/>
                </a:solidFill>
                <a:effectLst/>
                <a:latin typeface="Times New Roman" panose="02020603050405020304" pitchFamily="18" charset="0"/>
              </a:rPr>
              <a:t>чергу</a:t>
            </a:r>
            <a:r>
              <a:rPr lang="ru-RU" sz="1800" b="0" i="0" u="none" strike="noStrike" dirty="0">
                <a:solidFill>
                  <a:srgbClr val="050505"/>
                </a:solidFill>
                <a:effectLst/>
                <a:latin typeface="Times New Roman" panose="02020603050405020304" pitchFamily="18" charset="0"/>
              </a:rPr>
              <a:t> порядок </a:t>
            </a:r>
            <a:r>
              <a:rPr lang="ru-RU" sz="1800" b="0" i="0" u="none" strike="noStrike" dirty="0" err="1">
                <a:solidFill>
                  <a:srgbClr val="050505"/>
                </a:solidFill>
                <a:effectLst/>
                <a:latin typeface="Times New Roman" panose="02020603050405020304" pitchFamily="18" charset="0"/>
              </a:rPr>
              <a:t>утримання</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визначений</a:t>
            </a:r>
            <a:r>
              <a:rPr lang="ru-RU" sz="1800" b="0" i="0" u="none" strike="noStrike" dirty="0">
                <a:solidFill>
                  <a:srgbClr val="050505"/>
                </a:solidFill>
                <a:effectLst/>
                <a:latin typeface="Times New Roman" panose="02020603050405020304" pitchFamily="18" charset="0"/>
              </a:rPr>
              <a:t> Наказом МВС від 09.07.2018 № 579. При </a:t>
            </a:r>
            <a:r>
              <a:rPr lang="ru-RU" sz="1800" b="0" i="0" u="none" strike="noStrike" dirty="0" err="1">
                <a:solidFill>
                  <a:srgbClr val="050505"/>
                </a:solidFill>
                <a:effectLst/>
                <a:latin typeface="Times New Roman" panose="02020603050405020304" pitchFamily="18" charset="0"/>
              </a:rPr>
              <a:t>цьому</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така</a:t>
            </a:r>
            <a:r>
              <a:rPr lang="ru-RU" sz="1800" b="0" i="0" u="none" strike="noStrike" dirty="0">
                <a:solidFill>
                  <a:srgbClr val="050505"/>
                </a:solidFill>
                <a:effectLst/>
                <a:latin typeface="Times New Roman" panose="02020603050405020304" pitchFamily="18" charset="0"/>
              </a:rPr>
              <a:t> робота проводиться </a:t>
            </a:r>
            <a:r>
              <a:rPr lang="ru-RU" sz="1800" b="0" i="0" u="none" strike="noStrike" dirty="0" err="1">
                <a:solidFill>
                  <a:srgbClr val="050505"/>
                </a:solidFill>
                <a:effectLst/>
                <a:latin typeface="Times New Roman" panose="02020603050405020304" pitchFamily="18" charset="0"/>
              </a:rPr>
              <a:t>балансоутримувачами</a:t>
            </a:r>
            <a:r>
              <a:rPr lang="ru-RU" sz="1800" b="0" i="0" u="none" strike="noStrike" dirty="0">
                <a:solidFill>
                  <a:srgbClr val="050505"/>
                </a:solidFill>
                <a:effectLst/>
                <a:latin typeface="Times New Roman" panose="02020603050405020304" pitchFamily="18" charset="0"/>
              </a:rPr>
              <a:t> </a:t>
            </a:r>
            <a:r>
              <a:rPr lang="ru-RU" sz="1800" b="1" i="0" u="none" strike="noStrike" dirty="0" err="1">
                <a:solidFill>
                  <a:srgbClr val="050505"/>
                </a:solidFill>
                <a:effectLst/>
                <a:latin typeface="Times New Roman" panose="02020603050405020304" pitchFamily="18" charset="0"/>
              </a:rPr>
              <a:t>постійно</a:t>
            </a:r>
            <a:r>
              <a:rPr lang="ru-RU" sz="1800" b="0" i="0" u="none" strike="noStrike" dirty="0">
                <a:solidFill>
                  <a:srgbClr val="050505"/>
                </a:solidFill>
                <a:effectLst/>
                <a:latin typeface="Times New Roman" panose="02020603050405020304" pitchFamily="18" charset="0"/>
              </a:rPr>
              <a:t> в межах </a:t>
            </a:r>
            <a:r>
              <a:rPr lang="ru-RU" sz="1800" b="0" i="0" u="none" strike="noStrike" dirty="0" err="1">
                <a:solidFill>
                  <a:srgbClr val="050505"/>
                </a:solidFill>
                <a:effectLst/>
                <a:latin typeface="Times New Roman" panose="02020603050405020304" pitchFamily="18" charset="0"/>
              </a:rPr>
              <a:t>кошторисів</a:t>
            </a:r>
            <a:r>
              <a:rPr lang="ru-RU" sz="1800" b="0" i="0" u="none" strike="noStrike" dirty="0">
                <a:solidFill>
                  <a:srgbClr val="050505"/>
                </a:solidFill>
                <a:effectLst/>
                <a:latin typeface="Times New Roman" panose="02020603050405020304" pitchFamily="18" charset="0"/>
              </a:rPr>
              <a:t> на </a:t>
            </a:r>
            <a:r>
              <a:rPr lang="ru-RU" sz="1800" b="0" i="0" u="none" strike="noStrike" dirty="0" err="1">
                <a:solidFill>
                  <a:srgbClr val="050505"/>
                </a:solidFill>
                <a:effectLst/>
                <a:latin typeface="Times New Roman" panose="02020603050405020304" pitchFamily="18" charset="0"/>
              </a:rPr>
              <a:t>утримання</a:t>
            </a:r>
            <a:r>
              <a:rPr lang="ru-RU" sz="1800" b="0" i="0" u="none" strike="noStrike" dirty="0">
                <a:solidFill>
                  <a:srgbClr val="050505"/>
                </a:solidFill>
                <a:effectLst/>
                <a:latin typeface="Times New Roman" panose="02020603050405020304" pitchFamily="18" charset="0"/>
              </a:rPr>
              <a:t> установи. </a:t>
            </a:r>
            <a:r>
              <a:rPr lang="ru-RU" sz="1800" b="0" i="0" u="none" strike="noStrike" dirty="0" err="1">
                <a:solidFill>
                  <a:srgbClr val="050505"/>
                </a:solidFill>
                <a:effectLst/>
                <a:latin typeface="Times New Roman" panose="02020603050405020304" pitchFamily="18" charset="0"/>
              </a:rPr>
              <a:t>Обладнання</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захисно-герметичні</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пристрої</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сховищ</a:t>
            </a:r>
            <a:r>
              <a:rPr lang="ru-RU" sz="1800" b="0" i="0" u="none" strike="noStrike" dirty="0">
                <a:solidFill>
                  <a:srgbClr val="050505"/>
                </a:solidFill>
                <a:effectLst/>
                <a:latin typeface="Times New Roman" panose="02020603050405020304" pitchFamily="18" charset="0"/>
              </a:rPr>
              <a:t>, а </a:t>
            </a:r>
            <a:r>
              <a:rPr lang="ru-RU" sz="1800" b="0" i="0" u="none" strike="noStrike" dirty="0" err="1">
                <a:solidFill>
                  <a:srgbClr val="050505"/>
                </a:solidFill>
                <a:effectLst/>
                <a:latin typeface="Times New Roman" panose="02020603050405020304" pitchFamily="18" charset="0"/>
              </a:rPr>
              <a:t>також</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захисні</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споруди</a:t>
            </a:r>
            <a:r>
              <a:rPr lang="ru-RU" sz="1800" b="0" i="0" u="none" strike="noStrike" dirty="0">
                <a:solidFill>
                  <a:srgbClr val="050505"/>
                </a:solidFill>
                <a:effectLst/>
                <a:latin typeface="Times New Roman" panose="02020603050405020304" pitchFamily="18" charset="0"/>
              </a:rPr>
              <a:t> в </a:t>
            </a:r>
            <a:r>
              <a:rPr lang="ru-RU" sz="1800" b="0" i="0" u="none" strike="noStrike" dirty="0" err="1">
                <a:solidFill>
                  <a:srgbClr val="050505"/>
                </a:solidFill>
                <a:effectLst/>
                <a:latin typeface="Times New Roman" panose="02020603050405020304" pitchFamily="18" charset="0"/>
              </a:rPr>
              <a:t>цілому</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підлягають</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періодичній</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перевірці</a:t>
            </a:r>
            <a:r>
              <a:rPr lang="ru-RU" sz="1800" b="0" i="0" u="none" strike="noStrike" dirty="0">
                <a:solidFill>
                  <a:srgbClr val="050505"/>
                </a:solidFill>
                <a:effectLst/>
                <a:latin typeface="Times New Roman" panose="02020603050405020304" pitchFamily="18" charset="0"/>
              </a:rPr>
              <a:t> на </a:t>
            </a:r>
            <a:r>
              <a:rPr lang="ru-RU" sz="1800" b="0" i="0" u="none" strike="noStrike" dirty="0" err="1">
                <a:solidFill>
                  <a:srgbClr val="050505"/>
                </a:solidFill>
                <a:effectLst/>
                <a:latin typeface="Times New Roman" panose="02020603050405020304" pitchFamily="18" charset="0"/>
              </a:rPr>
              <a:t>герметичність</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справність</a:t>
            </a:r>
            <a:r>
              <a:rPr lang="ru-RU" sz="1800" b="0" i="0" u="none" strike="noStrike" dirty="0">
                <a:solidFill>
                  <a:srgbClr val="050505"/>
                </a:solidFill>
                <a:effectLst/>
                <a:latin typeface="Times New Roman" panose="02020603050405020304" pitchFamily="18" charset="0"/>
              </a:rPr>
              <a:t> та </a:t>
            </a:r>
            <a:r>
              <a:rPr lang="ru-RU" sz="1800" b="0" i="0" u="none" strike="noStrike" dirty="0" err="1">
                <a:solidFill>
                  <a:srgbClr val="050505"/>
                </a:solidFill>
                <a:effectLst/>
                <a:latin typeface="Times New Roman" panose="02020603050405020304" pitchFamily="18" charset="0"/>
              </a:rPr>
              <a:t>працездатність</a:t>
            </a:r>
            <a:r>
              <a:rPr lang="ru-RU" sz="1800" b="0" i="0" u="none" strike="noStrike" dirty="0">
                <a:solidFill>
                  <a:srgbClr val="050505"/>
                </a:solidFill>
                <a:effectLst/>
                <a:latin typeface="Times New Roman" panose="02020603050405020304" pitchFamily="18" charset="0"/>
              </a:rPr>
              <a:t> не </a:t>
            </a:r>
            <a:r>
              <a:rPr lang="ru-RU" sz="1800" b="0" i="0" u="none" strike="noStrike" dirty="0" err="1">
                <a:solidFill>
                  <a:srgbClr val="050505"/>
                </a:solidFill>
                <a:effectLst/>
                <a:latin typeface="Times New Roman" panose="02020603050405020304" pitchFamily="18" charset="0"/>
              </a:rPr>
              <a:t>рідше</a:t>
            </a:r>
            <a:r>
              <a:rPr lang="ru-RU" sz="1800" b="0" i="0" u="none" strike="noStrike" dirty="0">
                <a:solidFill>
                  <a:srgbClr val="050505"/>
                </a:solidFill>
                <a:effectLst/>
                <a:latin typeface="Times New Roman" panose="02020603050405020304" pitchFamily="18" charset="0"/>
              </a:rPr>
              <a:t> одного разу на </a:t>
            </a:r>
            <a:r>
              <a:rPr lang="ru-RU" sz="1800" b="0" i="0" u="none" strike="noStrike" dirty="0" err="1">
                <a:solidFill>
                  <a:srgbClr val="050505"/>
                </a:solidFill>
                <a:effectLst/>
                <a:latin typeface="Times New Roman" panose="02020603050405020304" pitchFamily="18" charset="0"/>
              </a:rPr>
              <a:t>рік</a:t>
            </a:r>
            <a:r>
              <a:rPr lang="ru-RU" sz="1800" b="0" i="0" u="none" strike="noStrike" dirty="0">
                <a:solidFill>
                  <a:srgbClr val="050505"/>
                </a:solidFill>
                <a:effectLst/>
                <a:latin typeface="Times New Roman" panose="02020603050405020304" pitchFamily="18" charset="0"/>
              </a:rPr>
              <a:t>, а </a:t>
            </a:r>
            <a:r>
              <a:rPr lang="ru-RU" sz="1800" b="0" i="0" u="none" strike="noStrike" dirty="0" err="1">
                <a:solidFill>
                  <a:srgbClr val="050505"/>
                </a:solidFill>
                <a:effectLst/>
                <a:latin typeface="Times New Roman" panose="02020603050405020304" pitchFamily="18" charset="0"/>
              </a:rPr>
              <a:t>також</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негайно</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після</a:t>
            </a:r>
            <a:r>
              <a:rPr lang="ru-RU" sz="1800" b="0" i="0" u="none" strike="noStrike" dirty="0">
                <a:solidFill>
                  <a:srgbClr val="050505"/>
                </a:solidFill>
                <a:effectLst/>
                <a:latin typeface="Times New Roman" panose="02020603050405020304" pitchFamily="18" charset="0"/>
              </a:rPr>
              <a:t> початку </a:t>
            </a:r>
            <a:r>
              <a:rPr lang="ru-RU" sz="1800" b="0" i="0" u="none" strike="noStrike" dirty="0" err="1">
                <a:solidFill>
                  <a:srgbClr val="050505"/>
                </a:solidFill>
                <a:effectLst/>
                <a:latin typeface="Times New Roman" panose="02020603050405020304" pitchFamily="18" charset="0"/>
              </a:rPr>
              <a:t>використання</a:t>
            </a:r>
            <a:r>
              <a:rPr lang="ru-RU" sz="1800" b="0" i="0" u="none" strike="noStrike" dirty="0">
                <a:solidFill>
                  <a:srgbClr val="050505"/>
                </a:solidFill>
                <a:effectLst/>
                <a:latin typeface="Times New Roman" panose="02020603050405020304" pitchFamily="18" charset="0"/>
              </a:rPr>
              <a:t> за </a:t>
            </a:r>
            <a:r>
              <a:rPr lang="ru-RU" sz="1800" b="0" i="0" u="none" strike="noStrike" dirty="0" err="1">
                <a:solidFill>
                  <a:srgbClr val="050505"/>
                </a:solidFill>
                <a:effectLst/>
                <a:latin typeface="Times New Roman" panose="02020603050405020304" pitchFamily="18" charset="0"/>
              </a:rPr>
              <a:t>призначенням</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після</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повного</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заповнення</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населенням</a:t>
            </a:r>
            <a:r>
              <a:rPr lang="ru-RU" sz="1800" b="0" i="0" u="none" strike="noStrike" dirty="0">
                <a:solidFill>
                  <a:srgbClr val="050505"/>
                </a:solidFill>
                <a:effectLst/>
                <a:latin typeface="Times New Roman" panose="02020603050405020304" pitchFamily="18" charset="0"/>
              </a:rPr>
              <a:t>, яке </a:t>
            </a:r>
            <a:r>
              <a:rPr lang="ru-RU" sz="1800" b="0" i="0" u="none" strike="noStrike" dirty="0" err="1">
                <a:solidFill>
                  <a:srgbClr val="050505"/>
                </a:solidFill>
                <a:effectLst/>
                <a:latin typeface="Times New Roman" panose="02020603050405020304" pitchFamily="18" charset="0"/>
              </a:rPr>
              <a:t>підлягає</a:t>
            </a:r>
            <a:r>
              <a:rPr lang="ru-RU" sz="1800" b="0" i="0" u="none" strike="noStrike" dirty="0">
                <a:solidFill>
                  <a:srgbClr val="050505"/>
                </a:solidFill>
                <a:effectLst/>
                <a:latin typeface="Times New Roman" panose="02020603050405020304" pitchFamily="18" charset="0"/>
              </a:rPr>
              <a:t> </a:t>
            </a:r>
            <a:r>
              <a:rPr lang="ru-RU" sz="1800" b="0" i="0" u="none" strike="noStrike" dirty="0" err="1">
                <a:solidFill>
                  <a:srgbClr val="050505"/>
                </a:solidFill>
                <a:effectLst/>
                <a:latin typeface="Times New Roman" panose="02020603050405020304" pitchFamily="18" charset="0"/>
              </a:rPr>
              <a:t>укриттю</a:t>
            </a:r>
            <a:r>
              <a:rPr lang="ru-RU" sz="1800" b="0" i="0" u="none" strike="noStrike" dirty="0">
                <a:solidFill>
                  <a:srgbClr val="050505"/>
                </a:solidFill>
                <a:effectLst/>
                <a:latin typeface="Times New Roman" panose="02020603050405020304" pitchFamily="18" charset="0"/>
              </a:rPr>
              <a:t>).</a:t>
            </a:r>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25151" y="643812"/>
            <a:ext cx="11019453" cy="4833257"/>
          </a:xfrm>
        </p:spPr>
        <p:txBody>
          <a:bodyPr>
            <a:normAutofit/>
          </a:bodyPr>
          <a:lstStyle/>
          <a:p>
            <a:pPr algn="just" rtl="0">
              <a:spcBef>
                <a:spcPts val="0"/>
              </a:spcBef>
              <a:spcAft>
                <a:spcPts val="0"/>
              </a:spcAft>
            </a:pPr>
            <a:r>
              <a:rPr lang="ru-RU" sz="2400" b="0" i="0" u="none" strike="noStrike" dirty="0">
                <a:solidFill>
                  <a:srgbClr val="050505"/>
                </a:solidFill>
                <a:effectLst/>
                <a:latin typeface="Times New Roman" panose="02020603050405020304" pitchFamily="18" charset="0"/>
                <a:cs typeface="Times New Roman" panose="02020603050405020304" pitchFamily="18" charset="0"/>
              </a:rPr>
              <a:t>Для ремонту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будівельних</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конструкцій</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і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спеціального</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обладнання</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захисних</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споруд</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передбачається</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проведення</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поточних</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і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капітальних</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ремонтів</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a:t>
            </a:r>
            <a:endParaRPr lang="ru-RU" sz="2400" b="0" i="0" u="none" strike="noStrike" dirty="0">
              <a:solidFill>
                <a:srgbClr val="050505"/>
              </a:solidFill>
              <a:effectLst/>
              <a:latin typeface="Times New Roman" panose="02020603050405020304" pitchFamily="18" charset="0"/>
              <a:cs typeface="Times New Roman" panose="02020603050405020304" pitchFamily="18" charset="0"/>
            </a:endParaRPr>
          </a:p>
          <a:p>
            <a:pPr algn="just" rtl="0">
              <a:spcBef>
                <a:spcPts val="0"/>
              </a:spcBef>
              <a:spcAft>
                <a:spcPts val="0"/>
              </a:spcAft>
            </a:pPr>
            <a:endParaRPr lang="ru-RU" sz="2400" b="0" dirty="0">
              <a:effectLst/>
              <a:latin typeface="Times New Roman" panose="02020603050405020304" pitchFamily="18" charset="0"/>
              <a:cs typeface="Times New Roman" panose="02020603050405020304" pitchFamily="18" charset="0"/>
            </a:endParaRPr>
          </a:p>
          <a:p>
            <a:pPr algn="just" rtl="0">
              <a:spcBef>
                <a:spcPts val="0"/>
              </a:spcBef>
              <a:spcAft>
                <a:spcPts val="0"/>
              </a:spcAft>
            </a:pPr>
            <a:r>
              <a:rPr lang="ru-RU" sz="2400" b="0" i="0" u="none" strike="noStrike" dirty="0">
                <a:solidFill>
                  <a:srgbClr val="050505"/>
                </a:solidFill>
                <a:effectLst/>
                <a:latin typeface="Times New Roman" panose="02020603050405020304" pitchFamily="18" charset="0"/>
                <a:cs typeface="Times New Roman" panose="02020603050405020304" pitchFamily="18" charset="0"/>
              </a:rPr>
              <a:t>До поточного ремонту належать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роботи</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зі</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систематичного і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своєчасного</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захисту</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конструкцій</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від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передчасного</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зношення</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шляхом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проведення</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запобіжних</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заходів</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і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усунення</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дрібних</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пошкоджень</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і поломок.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Під</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час поточного ремонту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захисна</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споруда</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може</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використовуватися</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за прямим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призначенням</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a:t>
            </a:r>
            <a:endParaRPr lang="ru-RU" sz="2400" b="0" i="0" u="none" strike="noStrike" dirty="0">
              <a:solidFill>
                <a:srgbClr val="050505"/>
              </a:solidFill>
              <a:effectLst/>
              <a:latin typeface="Times New Roman" panose="02020603050405020304" pitchFamily="18" charset="0"/>
              <a:cs typeface="Times New Roman" panose="02020603050405020304" pitchFamily="18" charset="0"/>
            </a:endParaRPr>
          </a:p>
          <a:p>
            <a:pPr algn="just" rtl="0">
              <a:spcBef>
                <a:spcPts val="0"/>
              </a:spcBef>
              <a:spcAft>
                <a:spcPts val="0"/>
              </a:spcAft>
            </a:pPr>
            <a:endParaRPr lang="ru-RU" sz="2400" b="0" dirty="0">
              <a:effectLst/>
              <a:latin typeface="Times New Roman" panose="02020603050405020304" pitchFamily="18" charset="0"/>
              <a:cs typeface="Times New Roman" panose="02020603050405020304" pitchFamily="18" charset="0"/>
            </a:endParaRPr>
          </a:p>
          <a:p>
            <a:pPr algn="just" rtl="0">
              <a:spcBef>
                <a:spcPts val="0"/>
              </a:spcBef>
              <a:spcAft>
                <a:spcPts val="0"/>
              </a:spcAft>
            </a:pP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Обсяг</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робіт</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що</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здійснюються</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під</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час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капітального</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ремонту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захисної</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споруди</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визначається</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відповідною</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проектною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документацією</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Під</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час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капітального</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ремонту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захисна</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споруда</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за прямим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призначенням</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 не </a:t>
            </a:r>
            <a:r>
              <a:rPr lang="ru-RU" sz="2400" b="0" i="0" u="none" strike="noStrike" dirty="0" err="1">
                <a:solidFill>
                  <a:srgbClr val="050505"/>
                </a:solidFill>
                <a:effectLst/>
                <a:latin typeface="Times New Roman" panose="02020603050405020304" pitchFamily="18" charset="0"/>
                <a:cs typeface="Times New Roman" panose="02020603050405020304" pitchFamily="18" charset="0"/>
              </a:rPr>
              <a:t>використовується</a:t>
            </a:r>
            <a:r>
              <a:rPr lang="ru-RU" sz="2400" b="0" i="0" u="none" strike="noStrike" dirty="0">
                <a:solidFill>
                  <a:srgbClr val="050505"/>
                </a:solidFill>
                <a:effectLst/>
                <a:latin typeface="Times New Roman" panose="02020603050405020304" pitchFamily="18" charset="0"/>
                <a:cs typeface="Times New Roman" panose="02020603050405020304" pitchFamily="18" charset="0"/>
              </a:rPr>
              <a:t>.</a:t>
            </a:r>
            <a:endParaRPr lang="ru-RU" sz="2400" b="0" dirty="0">
              <a:effectLst/>
              <a:latin typeface="Times New Roman" panose="02020603050405020304" pitchFamily="18" charset="0"/>
              <a:cs typeface="Times New Roman" panose="02020603050405020304" pitchFamily="18" charset="0"/>
            </a:endParaRPr>
          </a:p>
          <a:p>
            <a:pPr algn="just" rtl="0">
              <a:spcBef>
                <a:spcPts val="0"/>
              </a:spcBef>
              <a:spcAft>
                <a:spcPts val="600"/>
              </a:spcAft>
            </a:pP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Рекомендації</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щодо</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організації</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укриття</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в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об'єктах</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фонду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захисних</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споруд</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цивільного</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захисту</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персоналу та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дітей</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учнів</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студентів</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закладів</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освіти</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333333"/>
                </a:solidFill>
                <a:effectLst/>
                <a:latin typeface="Times New Roman" panose="02020603050405020304" pitchFamily="18" charset="0"/>
                <a:cs typeface="Times New Roman" panose="02020603050405020304" pitchFamily="18" charset="0"/>
              </a:rPr>
              <a:t>доведені</a:t>
            </a:r>
            <a:r>
              <a:rPr lang="ru-RU" sz="2400" b="0" i="0" u="none" strike="noStrike" dirty="0">
                <a:solidFill>
                  <a:srgbClr val="333333"/>
                </a:solidFill>
                <a:effectLst/>
                <a:latin typeface="Times New Roman" panose="02020603050405020304" pitchFamily="18" charset="0"/>
                <a:cs typeface="Times New Roman" panose="02020603050405020304" pitchFamily="18" charset="0"/>
              </a:rPr>
              <a:t> листом  ДСНС № 03-1870/162-2 від 14.06.2022</a:t>
            </a:r>
            <a:r>
              <a:rPr lang="ru-RU" sz="1800" b="0" i="0" u="none" strike="noStrike" dirty="0">
                <a:solidFill>
                  <a:srgbClr val="333333"/>
                </a:solidFill>
                <a:effectLst/>
                <a:latin typeface="Times New Roman" panose="02020603050405020304" pitchFamily="18" charset="0"/>
                <a:cs typeface="Times New Roman" panose="02020603050405020304" pitchFamily="18" charset="0"/>
              </a:rPr>
              <a:t>.</a:t>
            </a:r>
            <a:endParaRPr lang="ru-RU" b="0" dirty="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438539"/>
            <a:ext cx="10515600" cy="4814596"/>
          </a:xfrm>
        </p:spPr>
        <p:txBody>
          <a:bodyPr>
            <a:noAutofit/>
          </a:bodyPr>
          <a:lstStyle/>
          <a:p>
            <a:pPr marL="0" indent="0" algn="just" rtl="0">
              <a:spcBef>
                <a:spcPts val="0"/>
              </a:spcBef>
              <a:spcAft>
                <a:spcPts val="1100"/>
              </a:spcAft>
              <a:buNone/>
            </a:pPr>
            <a:r>
              <a:rPr lang="uk-UA" sz="2000" b="0" i="0" u="none" strike="noStrike" dirty="0">
                <a:solidFill>
                  <a:srgbClr val="333333"/>
                </a:solidFill>
                <a:effectLst/>
                <a:latin typeface="Times New Roman" panose="02020603050405020304" pitchFamily="18" charset="0"/>
                <a:cs typeface="Times New Roman" panose="02020603050405020304" pitchFamily="18" charset="0"/>
              </a:rPr>
              <a:t>Відповідно до вимог Кодексу та Порядку створення фонду захисних споруд у закладах освіти може здійснюватися шляхом:</a:t>
            </a:r>
            <a:endParaRPr lang="uk-UA" sz="2000" b="0" dirty="0">
              <a:effectLst/>
              <a:latin typeface="Times New Roman" panose="02020603050405020304" pitchFamily="18" charset="0"/>
              <a:cs typeface="Times New Roman" panose="02020603050405020304" pitchFamily="18" charset="0"/>
            </a:endParaRPr>
          </a:p>
          <a:p>
            <a:pPr rtl="0" fontAlgn="base">
              <a:spcBef>
                <a:spcPts val="200"/>
              </a:spcBef>
              <a:spcAft>
                <a:spcPts val="0"/>
              </a:spcAft>
              <a:buFont typeface="Arial" panose="020B0604020202020204" pitchFamily="34" charset="0"/>
              <a:buChar char="•"/>
            </a:pPr>
            <a:r>
              <a:rPr lang="uk-UA" sz="2000" b="1" i="1" u="none" strike="noStrike" dirty="0">
                <a:solidFill>
                  <a:srgbClr val="333333"/>
                </a:solidFill>
                <a:effectLst/>
                <a:latin typeface="Times New Roman" panose="02020603050405020304" pitchFamily="18" charset="0"/>
                <a:cs typeface="Times New Roman" panose="02020603050405020304" pitchFamily="18" charset="0"/>
              </a:rPr>
              <a:t>проектування та будівництва захисних споруд та споруд подвійного призначення</a:t>
            </a:r>
            <a:r>
              <a:rPr lang="uk-UA" sz="2000" b="0" i="0" u="none" strike="noStrike" dirty="0">
                <a:solidFill>
                  <a:srgbClr val="333333"/>
                </a:solidFill>
                <a:effectLst/>
                <a:latin typeface="Times New Roman" panose="02020603050405020304" pitchFamily="18" charset="0"/>
                <a:cs typeface="Times New Roman" panose="02020603050405020304" pitchFamily="18" charset="0"/>
              </a:rPr>
              <a:t> (реалізації положень розділів інженерно-технічних заходів цивільного захисту проектної та містобудівної документації відповідного рівня) — здійснюється під час будівництва закладів освіти (нового будівництва, проведення  реконструкції або капітального ремонту), потребує значних капітальних вкладень та часу;</a:t>
            </a:r>
            <a:endParaRPr lang="uk-UA" sz="2000" b="0" i="0" u="none" strike="noStrike" dirty="0">
              <a:solidFill>
                <a:srgbClr val="333333"/>
              </a:solidFill>
              <a:effectLst/>
              <a:latin typeface="Times New Roman" panose="02020603050405020304" pitchFamily="18" charset="0"/>
              <a:cs typeface="Times New Roman" panose="02020603050405020304" pitchFamily="18" charset="0"/>
            </a:endParaRPr>
          </a:p>
          <a:p>
            <a:pPr rtl="0" fontAlgn="base">
              <a:spcBef>
                <a:spcPts val="0"/>
              </a:spcBef>
              <a:spcAft>
                <a:spcPts val="0"/>
              </a:spcAft>
              <a:buFont typeface="Arial" panose="020B0604020202020204" pitchFamily="34" charset="0"/>
              <a:buChar char="•"/>
            </a:pPr>
            <a:r>
              <a:rPr lang="uk-UA" sz="2000" b="1" i="1" u="none" strike="noStrike" dirty="0">
                <a:solidFill>
                  <a:srgbClr val="333333"/>
                </a:solidFill>
                <a:effectLst/>
                <a:latin typeface="Times New Roman" panose="02020603050405020304" pitchFamily="18" charset="0"/>
                <a:cs typeface="Times New Roman" panose="02020603050405020304" pitchFamily="18" charset="0"/>
              </a:rPr>
              <a:t>взяття на облік</a:t>
            </a:r>
            <a:r>
              <a:rPr lang="uk-UA" sz="2000" b="0" i="0" u="none" strike="noStrike" dirty="0">
                <a:solidFill>
                  <a:srgbClr val="333333"/>
                </a:solidFill>
                <a:effectLst/>
                <a:latin typeface="Times New Roman" panose="02020603050405020304" pitchFamily="18" charset="0"/>
                <a:cs typeface="Times New Roman" panose="02020603050405020304" pitchFamily="18" charset="0"/>
              </a:rPr>
              <a:t> як </a:t>
            </a:r>
            <a:r>
              <a:rPr lang="uk-UA" sz="2000" b="1" i="1" u="none" strike="noStrike" dirty="0">
                <a:solidFill>
                  <a:srgbClr val="333333"/>
                </a:solidFill>
                <a:effectLst/>
                <a:latin typeface="Times New Roman" panose="02020603050405020304" pitchFamily="18" charset="0"/>
                <a:cs typeface="Times New Roman" panose="02020603050405020304" pitchFamily="18" charset="0"/>
              </a:rPr>
              <a:t>споруд подвійного призначення та найпростіших </a:t>
            </a:r>
            <a:r>
              <a:rPr lang="uk-UA" sz="2000" b="1" i="1" u="none" strike="noStrike" dirty="0" err="1">
                <a:solidFill>
                  <a:srgbClr val="333333"/>
                </a:solidFill>
                <a:effectLst/>
                <a:latin typeface="Times New Roman" panose="02020603050405020304" pitchFamily="18" charset="0"/>
                <a:cs typeface="Times New Roman" panose="02020603050405020304" pitchFamily="18" charset="0"/>
              </a:rPr>
              <a:t>укриттів</a:t>
            </a:r>
            <a:r>
              <a:rPr lang="uk-UA" sz="2000" b="0" i="0" u="none" strike="noStrike" dirty="0">
                <a:solidFill>
                  <a:srgbClr val="333333"/>
                </a:solidFill>
                <a:effectLst/>
                <a:latin typeface="Times New Roman" panose="02020603050405020304" pitchFamily="18" charset="0"/>
                <a:cs typeface="Times New Roman" panose="02020603050405020304" pitchFamily="18" charset="0"/>
              </a:rPr>
              <a:t> об’єктів іншого призначення, що експлуатуються, зокрема підземних і наземних будівель і споруд, а також інших об’єктів — здійснюється шляхом проведення заходів організаційного характеру, коштів не потребує або потребує виділення незначних коштів (порівняно з будівництвом);</a:t>
            </a:r>
            <a:endParaRPr lang="uk-UA" sz="2000" b="0" i="0" u="none" strike="noStrike" dirty="0">
              <a:solidFill>
                <a:srgbClr val="333333"/>
              </a:solidFill>
              <a:effectLst/>
              <a:latin typeface="Times New Roman" panose="02020603050405020304" pitchFamily="18" charset="0"/>
              <a:cs typeface="Times New Roman" panose="02020603050405020304" pitchFamily="18" charset="0"/>
            </a:endParaRPr>
          </a:p>
          <a:p>
            <a:r>
              <a:rPr lang="uk-UA" sz="2000" b="1" i="1" u="none" strike="noStrike" dirty="0">
                <a:solidFill>
                  <a:srgbClr val="333333"/>
                </a:solidFill>
                <a:effectLst/>
                <a:latin typeface="Times New Roman" panose="02020603050405020304" pitchFamily="18" charset="0"/>
                <a:cs typeface="Times New Roman" panose="02020603050405020304" pitchFamily="18" charset="0"/>
              </a:rPr>
              <a:t>створення фортифікаційних споруд</a:t>
            </a:r>
            <a:r>
              <a:rPr lang="uk-UA" sz="2000" b="0" i="0" u="none" strike="noStrike" dirty="0">
                <a:solidFill>
                  <a:srgbClr val="333333"/>
                </a:solidFill>
                <a:effectLst/>
                <a:latin typeface="Times New Roman" panose="02020603050405020304" pitchFamily="18" charset="0"/>
                <a:cs typeface="Times New Roman" panose="02020603050405020304" pitchFamily="18" charset="0"/>
              </a:rPr>
              <a:t> як найпростіших </a:t>
            </a:r>
            <a:r>
              <a:rPr lang="uk-UA" sz="2000" b="0" i="0" u="none" strike="noStrike" dirty="0" err="1">
                <a:solidFill>
                  <a:srgbClr val="333333"/>
                </a:solidFill>
                <a:effectLst/>
                <a:latin typeface="Times New Roman" panose="02020603050405020304" pitchFamily="18" charset="0"/>
                <a:cs typeface="Times New Roman" panose="02020603050405020304" pitchFamily="18" charset="0"/>
              </a:rPr>
              <a:t>укриттів</a:t>
            </a:r>
            <a:r>
              <a:rPr lang="uk-UA" sz="2000" b="0" i="0" u="none" strike="noStrike" dirty="0">
                <a:solidFill>
                  <a:srgbClr val="333333"/>
                </a:solidFill>
                <a:effectLst/>
                <a:latin typeface="Times New Roman" panose="02020603050405020304" pitchFamily="18" charset="0"/>
                <a:cs typeface="Times New Roman" panose="02020603050405020304" pitchFamily="18" charset="0"/>
              </a:rPr>
              <a:t> — здійснюється без процесу будівництва шляхом зведення тимчасових споруд з бетонних та залізобетонних будівельних конструкцій (можливо тих, що були у використанні), </a:t>
            </a:r>
            <a:r>
              <a:rPr lang="uk-UA" sz="2000" b="0" i="0" u="none" strike="noStrike" dirty="0" err="1">
                <a:solidFill>
                  <a:srgbClr val="333333"/>
                </a:solidFill>
                <a:effectLst/>
                <a:latin typeface="Times New Roman" panose="02020603050405020304" pitchFamily="18" charset="0"/>
                <a:cs typeface="Times New Roman" panose="02020603050405020304" pitchFamily="18" charset="0"/>
              </a:rPr>
              <a:t>габіонів</a:t>
            </a:r>
            <a:r>
              <a:rPr lang="uk-UA" sz="2000" b="0" i="0" u="none" strike="noStrike" dirty="0">
                <a:solidFill>
                  <a:srgbClr val="333333"/>
                </a:solidFill>
                <a:effectLst/>
                <a:latin typeface="Times New Roman" panose="02020603050405020304" pitchFamily="18" charset="0"/>
                <a:cs typeface="Times New Roman" panose="02020603050405020304" pitchFamily="18" charset="0"/>
              </a:rPr>
              <a:t> та мішків з ґрунтом (піском), створення перекритих щілин у ґрунті, потребує наявності відповідних конструкцій та матеріалів, а також часу.</a:t>
            </a:r>
            <a:endParaRPr lang="uk-UA"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6571" y="522514"/>
            <a:ext cx="11262049" cy="4935894"/>
          </a:xfrm>
        </p:spPr>
        <p:txBody>
          <a:bodyPr>
            <a:noAutofit/>
          </a:bodyPr>
          <a:lstStyle/>
          <a:p>
            <a:r>
              <a:rPr lang="ru-RU" sz="2400" b="0" i="0" u="none" strike="noStrike" dirty="0">
                <a:solidFill>
                  <a:srgbClr val="050505"/>
                </a:solidFill>
                <a:effectLst/>
                <a:latin typeface="Times New Roman" panose="02020603050405020304" pitchFamily="18" charset="0"/>
              </a:rPr>
              <a:t>Відповідно до </a:t>
            </a:r>
            <a:r>
              <a:rPr lang="ru-RU" sz="2400" b="0" i="0" u="none" strike="noStrike" dirty="0" err="1">
                <a:solidFill>
                  <a:srgbClr val="050505"/>
                </a:solidFill>
                <a:effectLst/>
                <a:latin typeface="Times New Roman" panose="02020603050405020304" pitchFamily="18" charset="0"/>
              </a:rPr>
              <a:t>статті</a:t>
            </a:r>
            <a:r>
              <a:rPr lang="ru-RU" sz="2400" b="0" i="0" u="none" strike="noStrike" dirty="0">
                <a:solidFill>
                  <a:srgbClr val="050505"/>
                </a:solidFill>
                <a:effectLst/>
                <a:latin typeface="Times New Roman" panose="02020603050405020304" pitchFamily="18" charset="0"/>
              </a:rPr>
              <a:t> 20 Бюджетного кодексу </a:t>
            </a:r>
            <a:r>
              <a:rPr lang="ru-RU" sz="2400" b="0" i="0" u="none" strike="noStrike" dirty="0" err="1">
                <a:solidFill>
                  <a:srgbClr val="050505"/>
                </a:solidFill>
                <a:effectLst/>
                <a:latin typeface="Times New Roman" panose="02020603050405020304" pitchFamily="18" charset="0"/>
              </a:rPr>
              <a:t>України</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відповідальний</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виконавець</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бюджетних</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програм</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визначається</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головним</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розпорядником</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бюджетних</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коштів</a:t>
            </a:r>
            <a:r>
              <a:rPr lang="ru-RU" sz="2400" b="0" i="0" u="none" strike="noStrike" dirty="0">
                <a:solidFill>
                  <a:srgbClr val="050505"/>
                </a:solidFill>
                <a:effectLst/>
                <a:latin typeface="Times New Roman" panose="02020603050405020304" pitchFamily="18" charset="0"/>
              </a:rPr>
              <a:t> за </a:t>
            </a:r>
            <a:r>
              <a:rPr lang="ru-RU" sz="2400" b="0" i="0" u="none" strike="noStrike" dirty="0" err="1">
                <a:solidFill>
                  <a:srgbClr val="050505"/>
                </a:solidFill>
                <a:effectLst/>
                <a:latin typeface="Times New Roman" panose="02020603050405020304" pitchFamily="18" charset="0"/>
              </a:rPr>
              <a:t>погодженням</a:t>
            </a:r>
            <a:r>
              <a:rPr lang="ru-RU" sz="2400" b="0" i="0" u="none" strike="noStrike" dirty="0">
                <a:solidFill>
                  <a:srgbClr val="050505"/>
                </a:solidFill>
                <a:effectLst/>
                <a:latin typeface="Times New Roman" panose="02020603050405020304" pitchFamily="18" charset="0"/>
              </a:rPr>
              <a:t> з </a:t>
            </a:r>
            <a:r>
              <a:rPr lang="ru-RU" sz="2400" b="0" i="0" u="none" strike="noStrike" dirty="0" err="1">
                <a:solidFill>
                  <a:srgbClr val="050505"/>
                </a:solidFill>
                <a:effectLst/>
                <a:latin typeface="Times New Roman" panose="02020603050405020304" pitchFamily="18" charset="0"/>
              </a:rPr>
              <a:t>місцевим</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фінансовим</a:t>
            </a:r>
            <a:r>
              <a:rPr lang="ru-RU" sz="2400" b="0" i="0" u="none" strike="noStrike" dirty="0">
                <a:solidFill>
                  <a:srgbClr val="050505"/>
                </a:solidFill>
                <a:effectLst/>
                <a:latin typeface="Times New Roman" panose="02020603050405020304" pitchFamily="18" charset="0"/>
              </a:rPr>
              <a:t> органом. </a:t>
            </a:r>
            <a:r>
              <a:rPr lang="ru-RU" sz="2400" b="0" i="0" u="none" strike="noStrike" dirty="0" err="1">
                <a:solidFill>
                  <a:srgbClr val="050505"/>
                </a:solidFill>
                <a:effectLst/>
                <a:latin typeface="Times New Roman" panose="02020603050405020304" pitchFamily="18" charset="0"/>
              </a:rPr>
              <a:t>Відповідальним</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виконавцем</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бюджетних</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програм</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може</a:t>
            </a:r>
            <a:r>
              <a:rPr lang="ru-RU" sz="2400" b="0" i="0" u="none" strike="noStrike" dirty="0">
                <a:solidFill>
                  <a:srgbClr val="050505"/>
                </a:solidFill>
                <a:effectLst/>
                <a:latin typeface="Times New Roman" panose="02020603050405020304" pitchFamily="18" charset="0"/>
              </a:rPr>
              <a:t> бути </a:t>
            </a:r>
            <a:r>
              <a:rPr lang="ru-RU" sz="2400" b="0" i="0" u="none" strike="noStrike" dirty="0" err="1">
                <a:solidFill>
                  <a:srgbClr val="050505"/>
                </a:solidFill>
                <a:effectLst/>
                <a:latin typeface="Times New Roman" panose="02020603050405020304" pitchFamily="18" charset="0"/>
              </a:rPr>
              <a:t>головний</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розпорядник</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бюджетних</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коштів</a:t>
            </a:r>
            <a:r>
              <a:rPr lang="ru-RU" sz="2400" b="0" i="0" u="none" strike="noStrike" dirty="0">
                <a:solidFill>
                  <a:srgbClr val="050505"/>
                </a:solidFill>
                <a:effectLst/>
                <a:latin typeface="Times New Roman" panose="02020603050405020304" pitchFamily="18" charset="0"/>
              </a:rPr>
              <a:t> за </a:t>
            </a:r>
            <a:r>
              <a:rPr lang="ru-RU" sz="2400" b="0" i="0" u="none" strike="noStrike" dirty="0" err="1">
                <a:solidFill>
                  <a:srgbClr val="050505"/>
                </a:solidFill>
                <a:effectLst/>
                <a:latin typeface="Times New Roman" panose="02020603050405020304" pitchFamily="18" charset="0"/>
              </a:rPr>
              <a:t>бюджетними</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програмами</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виконання</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яких</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забезпечується</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його</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апаратом</a:t>
            </a:r>
            <a:r>
              <a:rPr lang="ru-RU" sz="2400" b="0" i="0" u="none" strike="noStrike" dirty="0">
                <a:solidFill>
                  <a:srgbClr val="050505"/>
                </a:solidFill>
                <a:effectLst/>
                <a:latin typeface="Times New Roman" panose="02020603050405020304" pitchFamily="18" charset="0"/>
              </a:rPr>
              <a:t>, та/</a:t>
            </a:r>
            <a:r>
              <a:rPr lang="ru-RU" sz="2400" b="0" i="0" u="none" strike="noStrike" dirty="0" err="1">
                <a:solidFill>
                  <a:srgbClr val="050505"/>
                </a:solidFill>
                <a:effectLst/>
                <a:latin typeface="Times New Roman" panose="02020603050405020304" pitchFamily="18" charset="0"/>
              </a:rPr>
              <a:t>або</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розпорядник</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бюджетних</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коштів</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нижчого</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рівня</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який</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забезпечує</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виконання</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бюджетних</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програм</a:t>
            </a:r>
            <a:r>
              <a:rPr lang="ru-RU" sz="2400" b="0" i="0" u="none" strike="noStrike" dirty="0">
                <a:solidFill>
                  <a:srgbClr val="050505"/>
                </a:solidFill>
                <a:effectLst/>
                <a:latin typeface="Times New Roman" panose="02020603050405020304" pitchFamily="18" charset="0"/>
              </a:rPr>
              <a:t> у </a:t>
            </a:r>
            <a:r>
              <a:rPr lang="ru-RU" sz="2400" b="0" i="0" u="none" strike="noStrike" dirty="0" err="1">
                <a:solidFill>
                  <a:srgbClr val="050505"/>
                </a:solidFill>
                <a:effectLst/>
                <a:latin typeface="Times New Roman" panose="02020603050405020304" pitchFamily="18" charset="0"/>
              </a:rPr>
              <a:t>системі</a:t>
            </a:r>
            <a:r>
              <a:rPr lang="ru-RU" sz="2400" b="0" i="0" u="none" strike="noStrike" dirty="0">
                <a:solidFill>
                  <a:srgbClr val="050505"/>
                </a:solidFill>
                <a:effectLst/>
                <a:latin typeface="Times New Roman" panose="02020603050405020304" pitchFamily="18" charset="0"/>
              </a:rPr>
              <a:t> головного </a:t>
            </a:r>
            <a:r>
              <a:rPr lang="ru-RU" sz="2400" b="0" i="0" u="none" strike="noStrike" dirty="0" err="1">
                <a:solidFill>
                  <a:srgbClr val="050505"/>
                </a:solidFill>
                <a:effectLst/>
                <a:latin typeface="Times New Roman" panose="02020603050405020304" pitchFamily="18" charset="0"/>
              </a:rPr>
              <a:t>розпорядника</a:t>
            </a:r>
            <a:r>
              <a:rPr lang="ru-RU" sz="2400" b="0" i="0" u="none" strike="noStrike" dirty="0">
                <a:solidFill>
                  <a:srgbClr val="050505"/>
                </a:solidFill>
                <a:effectLst/>
                <a:latin typeface="Times New Roman" panose="02020603050405020304" pitchFamily="18" charset="0"/>
              </a:rPr>
              <a:t>.</a:t>
            </a:r>
            <a:endParaRPr lang="ru-RU" sz="2400" b="0" i="0" u="none" strike="noStrike" dirty="0">
              <a:solidFill>
                <a:srgbClr val="050505"/>
              </a:solidFill>
              <a:effectLst/>
              <a:latin typeface="Times New Roman" panose="02020603050405020304" pitchFamily="18" charset="0"/>
            </a:endParaRPr>
          </a:p>
          <a:p>
            <a:r>
              <a:rPr lang="ru-RU" sz="2400" b="0" i="0" u="none" strike="noStrike" dirty="0">
                <a:solidFill>
                  <a:srgbClr val="050505"/>
                </a:solidFill>
                <a:effectLst/>
                <a:latin typeface="Times New Roman" panose="02020603050405020304" pitchFamily="18" charset="0"/>
              </a:rPr>
              <a:t>Таким чином, </a:t>
            </a:r>
            <a:r>
              <a:rPr lang="ru-RU" sz="2400" b="0" i="0" u="none" strike="noStrike" dirty="0" err="1">
                <a:solidFill>
                  <a:srgbClr val="050505"/>
                </a:solidFill>
                <a:effectLst/>
                <a:latin typeface="Times New Roman" panose="02020603050405020304" pitchFamily="18" charset="0"/>
              </a:rPr>
              <a:t>головним</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розпорядником</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коштів</a:t>
            </a:r>
            <a:r>
              <a:rPr lang="ru-RU" sz="2400" b="0" i="0" u="none" strike="noStrike" dirty="0">
                <a:solidFill>
                  <a:srgbClr val="050505"/>
                </a:solidFill>
                <a:effectLst/>
                <a:latin typeface="Times New Roman" panose="02020603050405020304" pitchFamily="18" charset="0"/>
              </a:rPr>
              <a:t> за бюджетною </a:t>
            </a:r>
            <a:r>
              <a:rPr lang="ru-RU" sz="2400" b="0" i="0" u="none" strike="noStrike" dirty="0" err="1">
                <a:solidFill>
                  <a:srgbClr val="050505"/>
                </a:solidFill>
                <a:effectLst/>
                <a:latin typeface="Times New Roman" panose="02020603050405020304" pitchFamily="18" charset="0"/>
              </a:rPr>
              <a:t>програмою</a:t>
            </a:r>
            <a:r>
              <a:rPr lang="ru-RU" sz="2400" b="0" i="0" u="none" strike="noStrike" dirty="0">
                <a:solidFill>
                  <a:srgbClr val="050505"/>
                </a:solidFill>
                <a:effectLst/>
                <a:latin typeface="Times New Roman" panose="02020603050405020304" pitchFamily="18" charset="0"/>
              </a:rPr>
              <a:t> з </a:t>
            </a:r>
            <a:r>
              <a:rPr lang="ru-RU" sz="2400" b="0" i="0" u="none" strike="noStrike" dirty="0" err="1">
                <a:solidFill>
                  <a:srgbClr val="050505"/>
                </a:solidFill>
                <a:effectLst/>
                <a:latin typeface="Times New Roman" panose="02020603050405020304" pitchFamily="18" charset="0"/>
              </a:rPr>
              <a:t>огляду</a:t>
            </a:r>
            <a:r>
              <a:rPr lang="ru-RU" sz="2400" b="0" i="0" u="none" strike="noStrike" dirty="0">
                <a:solidFill>
                  <a:srgbClr val="050505"/>
                </a:solidFill>
                <a:effectLst/>
                <a:latin typeface="Times New Roman" panose="02020603050405020304" pitchFamily="18" charset="0"/>
              </a:rPr>
              <a:t> на </a:t>
            </a:r>
            <a:r>
              <a:rPr lang="ru-RU" sz="2400" b="0" i="0" u="none" strike="noStrike" dirty="0" err="1">
                <a:solidFill>
                  <a:srgbClr val="050505"/>
                </a:solidFill>
                <a:effectLst/>
                <a:latin typeface="Times New Roman" panose="02020603050405020304" pitchFamily="18" charset="0"/>
              </a:rPr>
              <a:t>поліпшення</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саме</a:t>
            </a:r>
            <a:r>
              <a:rPr lang="ru-RU" sz="2400" b="0" i="0" u="none" strike="noStrike" dirty="0">
                <a:solidFill>
                  <a:srgbClr val="050505"/>
                </a:solidFill>
                <a:effectLst/>
                <a:latin typeface="Times New Roman" panose="02020603050405020304" pitchFamily="18" charset="0"/>
              </a:rPr>
              <a:t> </a:t>
            </a:r>
            <a:r>
              <a:rPr lang="ru-RU" sz="2400" b="1" i="0" u="none" strike="noStrike" dirty="0">
                <a:solidFill>
                  <a:srgbClr val="050505"/>
                </a:solidFill>
                <a:effectLst/>
                <a:latin typeface="Times New Roman" panose="02020603050405020304" pitchFamily="18" charset="0"/>
              </a:rPr>
              <a:t>приміщення закладу </a:t>
            </a:r>
            <a:r>
              <a:rPr lang="ru-RU" sz="2400" b="1" i="0" u="none" strike="noStrike" dirty="0" err="1">
                <a:solidFill>
                  <a:srgbClr val="050505"/>
                </a:solidFill>
                <a:effectLst/>
                <a:latin typeface="Times New Roman" panose="02020603050405020304" pitchFamily="18" charset="0"/>
              </a:rPr>
              <a:t>освіти</a:t>
            </a:r>
            <a:r>
              <a:rPr lang="ru-RU" sz="2400" b="0" i="0" u="none" strike="noStrike" dirty="0">
                <a:solidFill>
                  <a:srgbClr val="050505"/>
                </a:solidFill>
                <a:effectLst/>
                <a:latin typeface="Times New Roman" panose="02020603050405020304" pitchFamily="18" charset="0"/>
              </a:rPr>
              <a:t>, яке </a:t>
            </a:r>
            <a:r>
              <a:rPr lang="ru-RU" sz="2400" b="0" i="0" u="none" strike="noStrike" dirty="0" err="1">
                <a:solidFill>
                  <a:srgbClr val="050505"/>
                </a:solidFill>
                <a:effectLst/>
                <a:latin typeface="Times New Roman" panose="02020603050405020304" pitchFamily="18" charset="0"/>
              </a:rPr>
              <a:t>одночасно</a:t>
            </a:r>
            <a:r>
              <a:rPr lang="ru-RU" sz="2400" b="0" i="0" u="none" strike="noStrike" dirty="0">
                <a:solidFill>
                  <a:srgbClr val="050505"/>
                </a:solidFill>
                <a:effectLst/>
                <a:latin typeface="Times New Roman" panose="02020603050405020304" pitchFamily="18" charset="0"/>
              </a:rPr>
              <a:t> є </a:t>
            </a:r>
            <a:r>
              <a:rPr lang="ru-RU" sz="2400" b="0" i="0" u="none" strike="noStrike" dirty="0" err="1">
                <a:solidFill>
                  <a:srgbClr val="050505"/>
                </a:solidFill>
                <a:effectLst/>
                <a:latin typeface="Times New Roman" panose="02020603050405020304" pitchFamily="18" charset="0"/>
              </a:rPr>
              <a:t>спорудою</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цивільного</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захисту</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подвійного</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призначення</a:t>
            </a:r>
            <a:r>
              <a:rPr lang="ru-RU" sz="2400" b="0" i="0" u="none" strike="noStrike" dirty="0">
                <a:solidFill>
                  <a:srgbClr val="050505"/>
                </a:solidFill>
                <a:effectLst/>
                <a:latin typeface="Times New Roman" panose="02020603050405020304" pitchFamily="18" charset="0"/>
              </a:rPr>
              <a:t> за КПКВ 1010, 1021 буде </a:t>
            </a:r>
            <a:r>
              <a:rPr lang="ru-RU" sz="2400" b="0" i="0" u="none" strike="noStrike" dirty="0" err="1">
                <a:solidFill>
                  <a:srgbClr val="050505"/>
                </a:solidFill>
                <a:effectLst/>
                <a:latin typeface="Times New Roman" panose="02020603050405020304" pitchFamily="18" charset="0"/>
              </a:rPr>
              <a:t>відповідний</a:t>
            </a:r>
            <a:r>
              <a:rPr lang="ru-RU" sz="2400" b="0" i="0" u="none" strike="noStrike" dirty="0">
                <a:solidFill>
                  <a:srgbClr val="050505"/>
                </a:solidFill>
                <a:effectLst/>
                <a:latin typeface="Times New Roman" panose="02020603050405020304" pitchFamily="18" charset="0"/>
              </a:rPr>
              <a:t> орган з </a:t>
            </a:r>
            <a:r>
              <a:rPr lang="ru-RU" sz="2400" b="0" i="0" u="none" strike="noStrike" dirty="0" err="1">
                <a:solidFill>
                  <a:srgbClr val="050505"/>
                </a:solidFill>
                <a:effectLst/>
                <a:latin typeface="Times New Roman" panose="02020603050405020304" pitchFamily="18" charset="0"/>
              </a:rPr>
              <a:t>питань</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освіти</a:t>
            </a:r>
            <a:r>
              <a:rPr lang="ru-RU" sz="2400" b="0" i="0" u="none" strike="noStrike" dirty="0">
                <a:solidFill>
                  <a:srgbClr val="050505"/>
                </a:solidFill>
                <a:effectLst/>
                <a:latin typeface="Times New Roman" panose="02020603050405020304" pitchFamily="18" charset="0"/>
              </a:rPr>
              <a:t> (КВК 06), </a:t>
            </a:r>
            <a:r>
              <a:rPr lang="ru-RU" sz="2400" b="0" i="0" u="none" strike="noStrike" dirty="0" err="1">
                <a:solidFill>
                  <a:srgbClr val="050505"/>
                </a:solidFill>
                <a:effectLst/>
                <a:latin typeface="Times New Roman" panose="02020603050405020304" pitchFamily="18" charset="0"/>
              </a:rPr>
              <a:t>або</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інший</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виконавчий</a:t>
            </a:r>
            <a:r>
              <a:rPr lang="ru-RU" sz="2400" b="0" i="0" u="none" strike="noStrike" dirty="0">
                <a:solidFill>
                  <a:srgbClr val="050505"/>
                </a:solidFill>
                <a:effectLst/>
                <a:latin typeface="Times New Roman" panose="02020603050405020304" pitchFamily="18" charset="0"/>
              </a:rPr>
              <a:t> орган </a:t>
            </a:r>
            <a:r>
              <a:rPr lang="ru-RU" sz="2400" b="0" i="0" u="none" strike="noStrike" dirty="0" err="1">
                <a:solidFill>
                  <a:srgbClr val="050505"/>
                </a:solidFill>
                <a:effectLst/>
                <a:latin typeface="Times New Roman" panose="02020603050405020304" pitchFamily="18" charset="0"/>
              </a:rPr>
              <a:t>який</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здійснює</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повноваження</a:t>
            </a:r>
            <a:r>
              <a:rPr lang="ru-RU" sz="2400" b="0" i="0" u="none" strike="noStrike" dirty="0">
                <a:solidFill>
                  <a:srgbClr val="050505"/>
                </a:solidFill>
                <a:effectLst/>
                <a:latin typeface="Times New Roman" panose="02020603050405020304" pitchFamily="18" charset="0"/>
              </a:rPr>
              <a:t> у </a:t>
            </a:r>
            <a:r>
              <a:rPr lang="ru-RU" sz="2400" b="0" i="0" u="none" strike="noStrike" dirty="0" err="1">
                <a:solidFill>
                  <a:srgbClr val="050505"/>
                </a:solidFill>
                <a:effectLst/>
                <a:latin typeface="Times New Roman" panose="02020603050405020304" pitchFamily="18" charset="0"/>
              </a:rPr>
              <a:t>сфері</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освіти</a:t>
            </a:r>
            <a:r>
              <a:rPr lang="ru-RU" sz="2400" b="0" i="0" u="none" strike="noStrike" dirty="0">
                <a:solidFill>
                  <a:srgbClr val="050505"/>
                </a:solidFill>
                <a:effectLst/>
                <a:latin typeface="Times New Roman" panose="02020603050405020304" pitchFamily="18" charset="0"/>
              </a:rPr>
              <a:t>. Заклад </a:t>
            </a:r>
            <a:r>
              <a:rPr lang="ru-RU" sz="2400" b="0" i="0" u="none" strike="noStrike" dirty="0" err="1">
                <a:solidFill>
                  <a:srgbClr val="050505"/>
                </a:solidFill>
                <a:effectLst/>
                <a:latin typeface="Times New Roman" panose="02020603050405020304" pitchFamily="18" charset="0"/>
              </a:rPr>
              <a:t>освіти</a:t>
            </a:r>
            <a:r>
              <a:rPr lang="ru-RU" sz="2400" b="0" i="0" u="none" strike="noStrike" dirty="0">
                <a:solidFill>
                  <a:srgbClr val="050505"/>
                </a:solidFill>
                <a:effectLst/>
                <a:latin typeface="Times New Roman" panose="02020603050405020304" pitchFamily="18" charset="0"/>
              </a:rPr>
              <a:t> в свою </a:t>
            </a:r>
            <a:r>
              <a:rPr lang="ru-RU" sz="2400" b="0" i="0" u="none" strike="noStrike" dirty="0" err="1">
                <a:solidFill>
                  <a:srgbClr val="050505"/>
                </a:solidFill>
                <a:effectLst/>
                <a:latin typeface="Times New Roman" panose="02020603050405020304" pitchFamily="18" charset="0"/>
              </a:rPr>
              <a:t>чергу</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забезпечить</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виконання</a:t>
            </a:r>
            <a:r>
              <a:rPr lang="ru-RU" sz="2400" b="0" i="0" u="none" strike="noStrike" dirty="0">
                <a:solidFill>
                  <a:srgbClr val="050505"/>
                </a:solidFill>
                <a:effectLst/>
                <a:latin typeface="Times New Roman" panose="02020603050405020304" pitchFamily="18" charset="0"/>
              </a:rPr>
              <a:t> </a:t>
            </a:r>
            <a:r>
              <a:rPr lang="ru-RU" sz="2400" b="0" i="0" u="none" strike="noStrike" dirty="0" err="1">
                <a:solidFill>
                  <a:srgbClr val="050505"/>
                </a:solidFill>
                <a:effectLst/>
                <a:latin typeface="Times New Roman" panose="02020603050405020304" pitchFamily="18" charset="0"/>
              </a:rPr>
              <a:t>програми</a:t>
            </a:r>
            <a:r>
              <a:rPr lang="ru-RU" sz="2400" b="0" i="0" u="none" strike="noStrike" dirty="0">
                <a:solidFill>
                  <a:srgbClr val="050505"/>
                </a:solidFill>
                <a:effectLst/>
                <a:latin typeface="Times New Roman" panose="02020603050405020304" pitchFamily="18" charset="0"/>
              </a:rPr>
              <a:t> у </a:t>
            </a:r>
            <a:r>
              <a:rPr lang="ru-RU" sz="2400" b="0" i="0" u="none" strike="noStrike" dirty="0" err="1">
                <a:solidFill>
                  <a:srgbClr val="050505"/>
                </a:solidFill>
                <a:effectLst/>
                <a:latin typeface="Times New Roman" panose="02020603050405020304" pitchFamily="18" charset="0"/>
              </a:rPr>
              <a:t>системі</a:t>
            </a:r>
            <a:r>
              <a:rPr lang="ru-RU" sz="2400" b="0" i="0" u="none" strike="noStrike" dirty="0">
                <a:solidFill>
                  <a:srgbClr val="050505"/>
                </a:solidFill>
                <a:effectLst/>
                <a:latin typeface="Times New Roman" panose="02020603050405020304" pitchFamily="18" charset="0"/>
              </a:rPr>
              <a:t> головного </a:t>
            </a:r>
            <a:r>
              <a:rPr lang="ru-RU" sz="2400" b="0" i="0" u="none" strike="noStrike" dirty="0" err="1">
                <a:solidFill>
                  <a:srgbClr val="050505"/>
                </a:solidFill>
                <a:effectLst/>
                <a:latin typeface="Times New Roman" panose="02020603050405020304" pitchFamily="18" charset="0"/>
              </a:rPr>
              <a:t>розпорядника</a:t>
            </a:r>
            <a:r>
              <a:rPr lang="ru-RU" sz="2400" b="0" i="0" u="none" strike="noStrike" dirty="0">
                <a:solidFill>
                  <a:srgbClr val="050505"/>
                </a:solidFill>
                <a:effectLst/>
                <a:latin typeface="Times New Roman" panose="02020603050405020304" pitchFamily="18" charset="0"/>
              </a:rPr>
              <a:t>. </a:t>
            </a:r>
            <a:endParaRPr lang="uk-UA"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410547"/>
            <a:ext cx="10515600" cy="5766416"/>
          </a:xfrm>
        </p:spPr>
        <p:txBody>
          <a:bodyPr>
            <a:normAutofit/>
          </a:bodyPr>
          <a:lstStyle/>
          <a:p>
            <a:pPr marL="0" indent="0" algn="l">
              <a:buNone/>
            </a:pPr>
            <a:r>
              <a:rPr lang="ru-RU" sz="1800" b="1" i="0" u="none" strike="noStrike" baseline="0" dirty="0">
                <a:latin typeface="TimesNewRomanPSMT"/>
              </a:rPr>
              <a:t>З метою </a:t>
            </a:r>
            <a:r>
              <a:rPr lang="ru-RU" sz="1800" b="1" i="0" u="none" strike="noStrike" baseline="0" dirty="0" err="1">
                <a:latin typeface="TimesNewRomanPSMT"/>
              </a:rPr>
              <a:t>організації</a:t>
            </a:r>
            <a:r>
              <a:rPr lang="ru-RU" sz="1800" b="1" i="0" u="none" strike="noStrike" baseline="0" dirty="0">
                <a:latin typeface="TimesNewRomanPSMT"/>
              </a:rPr>
              <a:t> </a:t>
            </a:r>
            <a:r>
              <a:rPr lang="ru-RU" sz="1800" b="1" i="0" u="none" strike="noStrike" baseline="0" dirty="0" err="1">
                <a:latin typeface="TimesNewRomanPSMT"/>
              </a:rPr>
              <a:t>роботи</a:t>
            </a:r>
            <a:r>
              <a:rPr lang="ru-RU" sz="1800" b="1" i="0" u="none" strike="noStrike" baseline="0" dirty="0">
                <a:latin typeface="TimesNewRomanPSMT"/>
              </a:rPr>
              <a:t> </a:t>
            </a:r>
            <a:r>
              <a:rPr lang="ru-RU" sz="1800" b="1" i="0" u="none" strike="noStrike" baseline="0" dirty="0" err="1">
                <a:latin typeface="TimesNewRomanPSMT"/>
              </a:rPr>
              <a:t>із</a:t>
            </a:r>
            <a:r>
              <a:rPr lang="ru-RU" sz="1800" b="1" i="0" u="none" strike="noStrike" baseline="0" dirty="0">
                <a:latin typeface="TimesNewRomanPSMT"/>
              </a:rPr>
              <a:t> </a:t>
            </a:r>
            <a:r>
              <a:rPr lang="ru-RU" sz="1800" b="1" i="0" u="none" strike="noStrike" baseline="0" dirty="0" err="1">
                <a:latin typeface="TimesNewRomanPSMT"/>
              </a:rPr>
              <a:t>підготовки</a:t>
            </a:r>
            <a:r>
              <a:rPr lang="ru-RU" sz="1800" b="1" i="0" u="none" strike="noStrike" baseline="0" dirty="0">
                <a:latin typeface="TimesNewRomanPSMT"/>
              </a:rPr>
              <a:t> закладу </a:t>
            </a:r>
            <a:r>
              <a:rPr lang="ru-RU" sz="1800" b="1" i="0" u="none" strike="noStrike" baseline="0" dirty="0" err="1">
                <a:latin typeface="TimesNewRomanPSMT"/>
              </a:rPr>
              <a:t>освіти</a:t>
            </a:r>
            <a:r>
              <a:rPr lang="ru-RU" sz="1800" b="1" i="0" u="none" strike="noStrike" baseline="0" dirty="0">
                <a:latin typeface="TimesNewRomanPSMT"/>
              </a:rPr>
              <a:t> до </a:t>
            </a:r>
            <a:r>
              <a:rPr lang="ru-RU" sz="1800" b="1" i="0" u="none" strike="noStrike" baseline="0" dirty="0" err="1">
                <a:latin typeface="TimesNewRomanPSMT"/>
              </a:rPr>
              <a:t>новог</a:t>
            </a:r>
            <a:r>
              <a:rPr lang="ru-RU" sz="1800" b="1" i="0" u="none" strike="noStrike" baseline="0" dirty="0">
                <a:latin typeface="TimesNewRomanPSMT"/>
              </a:rPr>
              <a:t> </a:t>
            </a:r>
            <a:r>
              <a:rPr lang="ru-RU" sz="1800" b="1" i="0" u="none" strike="noStrike" baseline="0" dirty="0" err="1">
                <a:latin typeface="TimesNewRomanPSMT"/>
              </a:rPr>
              <a:t>навчального</a:t>
            </a:r>
            <a:r>
              <a:rPr lang="ru-RU" sz="1800" b="1" i="0" u="none" strike="noStrike" baseline="0" dirty="0">
                <a:latin typeface="TimesNewRomanPSMT"/>
              </a:rPr>
              <a:t> року </a:t>
            </a:r>
            <a:r>
              <a:rPr lang="ru-RU" sz="1800" b="1" i="0" u="none" strike="noStrike" baseline="0" dirty="0" err="1">
                <a:latin typeface="TimesNewRomanPSMT"/>
              </a:rPr>
              <a:t>керівник</a:t>
            </a:r>
            <a:r>
              <a:rPr lang="ru-RU" sz="1800" b="1" i="0" u="none" strike="noStrike" baseline="0" dirty="0">
                <a:latin typeface="TimesNewRomanPSMT"/>
              </a:rPr>
              <a:t> закладу </a:t>
            </a:r>
            <a:r>
              <a:rPr lang="ru-RU" sz="1800" b="1" i="0" u="none" strike="noStrike" baseline="0" dirty="0" err="1">
                <a:latin typeface="TimesNewRomanPSMT"/>
              </a:rPr>
              <a:t>освіти</a:t>
            </a:r>
            <a:r>
              <a:rPr lang="ru-RU" sz="1800" b="1" i="0" u="none" strike="noStrike" baseline="0" dirty="0">
                <a:latin typeface="TimesNewRomanPSMT"/>
              </a:rPr>
              <a:t> </a:t>
            </a:r>
            <a:r>
              <a:rPr lang="ru-RU" sz="1800" b="1" i="0" u="none" strike="noStrike" baseline="0" dirty="0" err="1">
                <a:latin typeface="TimesNewRomanPSMT"/>
              </a:rPr>
              <a:t>уживає</a:t>
            </a:r>
            <a:r>
              <a:rPr lang="ru-RU" sz="1800" b="1" i="0" u="none" strike="noStrike" baseline="0" dirty="0">
                <a:latin typeface="TimesNewRomanPSMT"/>
              </a:rPr>
              <a:t> </a:t>
            </a:r>
            <a:r>
              <a:rPr lang="ru-RU" sz="1800" b="1" i="0" u="none" strike="noStrike" baseline="0" dirty="0" err="1">
                <a:latin typeface="TimesNewRomanPSMT"/>
              </a:rPr>
              <a:t>заходів</a:t>
            </a:r>
            <a:r>
              <a:rPr lang="ru-RU" sz="1800" b="1" i="0" u="none" strike="noStrike" baseline="0" dirty="0">
                <a:latin typeface="TimesNewRomanPSMT"/>
              </a:rPr>
              <a:t> </a:t>
            </a:r>
            <a:r>
              <a:rPr lang="ru-RU" sz="1800" b="1" i="0" u="none" strike="noStrike" baseline="0" dirty="0" err="1">
                <a:latin typeface="TimesNewRomanPSMT"/>
              </a:rPr>
              <a:t>щодо</a:t>
            </a:r>
            <a:r>
              <a:rPr lang="ru-RU" sz="1800" b="1" i="0" u="none" strike="noStrike" baseline="0" dirty="0">
                <a:latin typeface="TimesNewRomanPSMT"/>
              </a:rPr>
              <a:t> </a:t>
            </a:r>
            <a:r>
              <a:rPr lang="ru-RU" sz="1800" b="1" i="0" u="none" strike="noStrike" baseline="0" dirty="0" err="1">
                <a:latin typeface="TimesNewRomanPSMT"/>
              </a:rPr>
              <a:t>приведення</a:t>
            </a:r>
            <a:r>
              <a:rPr lang="ru-RU" sz="1800" b="1" dirty="0">
                <a:latin typeface="TimesNewRomanPSMT"/>
              </a:rPr>
              <a:t> </a:t>
            </a:r>
            <a:r>
              <a:rPr lang="ru-RU" sz="1800" b="1" i="0" u="none" strike="noStrike" baseline="0" dirty="0" err="1">
                <a:latin typeface="TimesNewRomanPSMT"/>
              </a:rPr>
              <a:t>інженерно</a:t>
            </a:r>
            <a:r>
              <a:rPr lang="ru-RU" sz="1800" b="1" i="0" u="none" strike="noStrike" baseline="0" dirty="0" err="1">
                <a:latin typeface="Times New Roman" panose="02020603050405020304" pitchFamily="18" charset="0"/>
              </a:rPr>
              <a:t>-</a:t>
            </a:r>
            <a:r>
              <a:rPr lang="ru-RU" sz="1800" b="1" i="0" u="none" strike="noStrike" baseline="0" dirty="0" err="1">
                <a:latin typeface="TimesNewRomanPSMT"/>
              </a:rPr>
              <a:t>технічних</a:t>
            </a:r>
            <a:r>
              <a:rPr lang="ru-RU" sz="1800" b="1" i="0" u="none" strike="noStrike" baseline="0" dirty="0">
                <a:latin typeface="TimesNewRomanPSMT"/>
              </a:rPr>
              <a:t> </a:t>
            </a:r>
            <a:r>
              <a:rPr lang="ru-RU" sz="1800" b="1" i="0" u="none" strike="noStrike" baseline="0" dirty="0" err="1">
                <a:latin typeface="TimesNewRomanPSMT"/>
              </a:rPr>
              <a:t>комунікацій</a:t>
            </a:r>
            <a:r>
              <a:rPr lang="ru-RU" sz="1800" b="1" i="0" u="none" strike="noStrike" baseline="0" dirty="0">
                <a:latin typeface="TimesNewRomanPSMT"/>
              </a:rPr>
              <a:t>, </a:t>
            </a:r>
            <a:r>
              <a:rPr lang="ru-RU" sz="1800" b="1" i="0" u="none" strike="noStrike" baseline="0" dirty="0" err="1">
                <a:latin typeface="TimesNewRomanPSMT"/>
              </a:rPr>
              <a:t>устаткування</a:t>
            </a:r>
            <a:r>
              <a:rPr lang="ru-RU" sz="1800" b="1" i="0" u="none" strike="noStrike" baseline="0" dirty="0">
                <a:latin typeface="TimesNewRomanPSMT"/>
              </a:rPr>
              <a:t>, </a:t>
            </a:r>
            <a:r>
              <a:rPr lang="ru-RU" sz="1800" b="1" i="0" u="none" strike="noStrike" baseline="0" dirty="0" err="1">
                <a:latin typeface="TimesNewRomanPSMT"/>
              </a:rPr>
              <a:t>обладнання</a:t>
            </a:r>
            <a:r>
              <a:rPr lang="ru-RU" sz="1800" b="1" i="0" u="none" strike="noStrike" baseline="0" dirty="0">
                <a:latin typeface="TimesNewRomanPSMT"/>
              </a:rPr>
              <a:t> у </a:t>
            </a:r>
            <a:r>
              <a:rPr lang="ru-RU" sz="1800" b="1" i="0" u="none" strike="noStrike" baseline="0" dirty="0" err="1">
                <a:latin typeface="TimesNewRomanPSMT"/>
              </a:rPr>
              <a:t>відповідність</a:t>
            </a:r>
            <a:r>
              <a:rPr lang="ru-RU" sz="1800" b="1" i="0" u="none" strike="noStrike" baseline="0" dirty="0">
                <a:latin typeface="TimesNewRomanPSMT"/>
              </a:rPr>
              <a:t> до </a:t>
            </a:r>
            <a:r>
              <a:rPr lang="uk-UA" sz="1800" b="1" i="0" u="none" strike="noStrike" baseline="0" dirty="0">
                <a:latin typeface="TimesNewRomanPSMT"/>
              </a:rPr>
              <a:t>чинних стандартів, правил, норм.</a:t>
            </a:r>
            <a:endParaRPr lang="uk-UA" sz="1800" b="1" i="0" u="none" strike="noStrike" baseline="0" dirty="0">
              <a:latin typeface="TimesNewRomanPSMT"/>
            </a:endParaRPr>
          </a:p>
          <a:p>
            <a:pPr marL="0" indent="0" algn="l">
              <a:lnSpc>
                <a:spcPct val="150000"/>
              </a:lnSpc>
              <a:buNone/>
            </a:pPr>
            <a:r>
              <a:rPr lang="ru-RU" sz="1800" b="0" i="0" u="none" strike="noStrike" baseline="0" dirty="0" err="1">
                <a:latin typeface="TimesNewRomanPSMT"/>
              </a:rPr>
              <a:t>Задля</a:t>
            </a:r>
            <a:r>
              <a:rPr lang="ru-RU" sz="1800" b="0" i="0" u="none" strike="noStrike" baseline="0" dirty="0">
                <a:latin typeface="TimesNewRomanPSMT"/>
              </a:rPr>
              <a:t> </a:t>
            </a:r>
            <a:r>
              <a:rPr lang="ru-RU" sz="1800" b="0" i="0" u="none" strike="noStrike" baseline="0" dirty="0" err="1">
                <a:latin typeface="TimesNewRomanPSMT"/>
              </a:rPr>
              <a:t>організованого</a:t>
            </a:r>
            <a:r>
              <a:rPr lang="ru-RU" sz="1800" b="0" i="0" u="none" strike="noStrike" baseline="0" dirty="0">
                <a:latin typeface="TimesNewRomanPSMT"/>
              </a:rPr>
              <a:t> початку нового </a:t>
            </a:r>
            <a:r>
              <a:rPr lang="ru-RU" sz="1800" b="0" i="0" u="none" strike="noStrike" baseline="0" dirty="0" err="1">
                <a:latin typeface="TimesNewRomanPSMT"/>
              </a:rPr>
              <a:t>навчального</a:t>
            </a:r>
            <a:r>
              <a:rPr lang="ru-RU" sz="1800" b="0" i="0" u="none" strike="noStrike" baseline="0" dirty="0">
                <a:latin typeface="TimesNewRomanPSMT"/>
              </a:rPr>
              <a:t> року </a:t>
            </a:r>
            <a:r>
              <a:rPr lang="ru-RU" sz="1800" b="0" i="0" u="none" strike="noStrike" baseline="0" dirty="0" err="1">
                <a:latin typeface="TimesNewRomanPSMT"/>
              </a:rPr>
              <a:t>керівник</a:t>
            </a:r>
            <a:r>
              <a:rPr lang="ru-RU" sz="1800" b="0" i="0" u="none" strike="noStrike" baseline="0" dirty="0">
                <a:latin typeface="TimesNewRomanPSMT"/>
              </a:rPr>
              <a:t> закладу </a:t>
            </a:r>
            <a:r>
              <a:rPr lang="ru-RU" sz="1800" b="0" i="0" u="none" strike="noStrike" baseline="0" dirty="0" err="1">
                <a:latin typeface="TimesNewRomanPSMT"/>
              </a:rPr>
              <a:t>освіти</a:t>
            </a:r>
            <a:r>
              <a:rPr lang="ru-RU" sz="1800" b="0" i="0" u="none" strike="noStrike" baseline="0" dirty="0">
                <a:latin typeface="TimesNewRomanPSMT"/>
              </a:rPr>
              <a:t> </a:t>
            </a:r>
            <a:r>
              <a:rPr lang="ru-RU" sz="1800" b="0" i="0" u="none" strike="noStrike" baseline="0" dirty="0" err="1">
                <a:latin typeface="TimesNewRomanPSMT"/>
              </a:rPr>
              <a:t>наприкінці</a:t>
            </a:r>
            <a:r>
              <a:rPr lang="ru-RU" sz="1800" b="0" i="0" u="none" strike="noStrike" baseline="0" dirty="0">
                <a:latin typeface="TimesNewRomanPSMT"/>
              </a:rPr>
              <a:t> поточного начального року </a:t>
            </a:r>
            <a:r>
              <a:rPr lang="ru-RU" sz="1800" b="0" i="0" u="none" strike="noStrike" baseline="0" dirty="0" err="1">
                <a:latin typeface="TimesNewRomanPSMT"/>
              </a:rPr>
              <a:t>видає</a:t>
            </a:r>
            <a:r>
              <a:rPr lang="ru-RU" sz="1800" b="0" i="0" u="none" strike="noStrike" baseline="0" dirty="0">
                <a:latin typeface="TimesNewRomanPSMT"/>
              </a:rPr>
              <a:t> наказ «Про </a:t>
            </a:r>
            <a:r>
              <a:rPr lang="ru-RU" sz="1800" b="0" i="0" u="none" strike="noStrike" baseline="0" dirty="0" err="1">
                <a:latin typeface="TimesNewRomanPSMT"/>
              </a:rPr>
              <a:t>підготовку</a:t>
            </a:r>
            <a:r>
              <a:rPr lang="ru-RU" sz="1800" b="0" i="0" u="none" strike="noStrike" baseline="0" dirty="0">
                <a:latin typeface="TimesNewRomanPSMT"/>
              </a:rPr>
              <a:t> до нового </a:t>
            </a:r>
            <a:r>
              <a:rPr lang="ru-RU" sz="1800" b="0" i="0" u="none" strike="noStrike" baseline="0" dirty="0" err="1">
                <a:latin typeface="TimesNewRomanPSMT"/>
              </a:rPr>
              <a:t>навчального</a:t>
            </a:r>
            <a:r>
              <a:rPr lang="ru-RU" sz="1800" b="0" i="0" u="none" strike="noStrike" baseline="0" dirty="0">
                <a:latin typeface="TimesNewRomanPSMT"/>
              </a:rPr>
              <a:t> року» (</a:t>
            </a:r>
            <a:r>
              <a:rPr lang="ru-RU" sz="1800" b="0" i="0" u="none" strike="noStrike" baseline="0" dirty="0" err="1">
                <a:latin typeface="TimesNewRomanPSMT"/>
              </a:rPr>
              <a:t>додаток</a:t>
            </a:r>
            <a:r>
              <a:rPr lang="ru-RU" sz="1800" b="0" i="0" u="none" strike="noStrike" baseline="0" dirty="0">
                <a:latin typeface="TimesNewRomanPSMT"/>
              </a:rPr>
              <a:t> 1), </a:t>
            </a:r>
            <a:r>
              <a:rPr lang="ru-RU" sz="1800" b="0" i="0" u="none" strike="noStrike" baseline="0" dirty="0" err="1">
                <a:latin typeface="TimesNewRomanPSMT"/>
              </a:rPr>
              <a:t>яким</a:t>
            </a:r>
            <a:r>
              <a:rPr lang="ru-RU" sz="1800" b="0" i="0" u="none" strike="noStrike" baseline="0" dirty="0">
                <a:latin typeface="TimesNewRomanPSMT"/>
              </a:rPr>
              <a:t> </a:t>
            </a:r>
            <a:r>
              <a:rPr lang="ru-RU" sz="1800" b="0" i="0" u="none" strike="noStrike" baseline="0" dirty="0" err="1">
                <a:latin typeface="TimesNewRomanPSMT"/>
              </a:rPr>
              <a:t>затверджує</a:t>
            </a:r>
            <a:r>
              <a:rPr lang="ru-RU" sz="1800" b="0" i="0" u="none" strike="noStrike" baseline="0" dirty="0">
                <a:latin typeface="TimesNewRomanPSMT"/>
              </a:rPr>
              <a:t> план </a:t>
            </a:r>
            <a:r>
              <a:rPr lang="ru-RU" sz="1800" b="0" i="0" u="none" strike="noStrike" baseline="0" dirty="0" err="1">
                <a:latin typeface="TimesNewRomanPSMT"/>
              </a:rPr>
              <a:t>заходів</a:t>
            </a:r>
            <a:r>
              <a:rPr lang="ru-RU" sz="1800" b="0" i="0" u="none" strike="noStrike" baseline="0" dirty="0">
                <a:latin typeface="TimesNewRomanPSMT"/>
              </a:rPr>
              <a:t> </a:t>
            </a:r>
            <a:r>
              <a:rPr lang="ru-RU" sz="1800" b="0" i="0" u="none" strike="noStrike" baseline="0" dirty="0" err="1">
                <a:latin typeface="TimesNewRomanPSMT"/>
              </a:rPr>
              <a:t>щодо</a:t>
            </a:r>
            <a:r>
              <a:rPr lang="ru-RU" sz="1800" b="0" i="0" u="none" strike="noStrike" baseline="0" dirty="0">
                <a:latin typeface="TimesNewRomanPSMT"/>
              </a:rPr>
              <a:t> </a:t>
            </a:r>
            <a:r>
              <a:rPr lang="ru-RU" sz="1800" b="0" i="0" u="none" strike="noStrike" baseline="0" dirty="0" err="1">
                <a:latin typeface="TimesNewRomanPSMT"/>
              </a:rPr>
              <a:t>підготовки</a:t>
            </a:r>
            <a:r>
              <a:rPr lang="ru-RU" sz="1800" b="0" i="0" u="none" strike="noStrike" baseline="0" dirty="0">
                <a:latin typeface="TimesNewRomanPSMT"/>
              </a:rPr>
              <a:t> закладу </a:t>
            </a:r>
            <a:r>
              <a:rPr lang="ru-RU" sz="1800" b="0" i="0" u="none" strike="noStrike" baseline="0" dirty="0" err="1">
                <a:latin typeface="TimesNewRomanPSMT"/>
              </a:rPr>
              <a:t>освіти</a:t>
            </a:r>
            <a:r>
              <a:rPr lang="ru-RU" sz="1800" b="0" i="0" u="none" strike="noStrike" baseline="0" dirty="0">
                <a:latin typeface="TimesNewRomanPSMT"/>
              </a:rPr>
              <a:t> до нового </a:t>
            </a:r>
            <a:r>
              <a:rPr lang="ru-RU" sz="1800" b="0" i="0" u="none" strike="noStrike" baseline="0" dirty="0" err="1">
                <a:latin typeface="TimesNewRomanPSMT"/>
              </a:rPr>
              <a:t>навчального</a:t>
            </a:r>
            <a:r>
              <a:rPr lang="ru-RU" sz="1800" b="0" i="0" u="none" strike="noStrike" baseline="0" dirty="0">
                <a:latin typeface="TimesNewRomanPSMT"/>
              </a:rPr>
              <a:t> року та </a:t>
            </a:r>
            <a:r>
              <a:rPr lang="ru-RU" sz="1800" b="0" i="0" u="none" strike="noStrike" baseline="0" dirty="0" err="1">
                <a:latin typeface="TimesNewRomanPSMT"/>
              </a:rPr>
              <a:t>опалювального</a:t>
            </a:r>
            <a:r>
              <a:rPr lang="ru-RU" sz="1800" b="0" i="0" u="none" strike="noStrike" baseline="0" dirty="0">
                <a:latin typeface="TimesNewRomanPSMT"/>
              </a:rPr>
              <a:t> </a:t>
            </a:r>
            <a:r>
              <a:rPr lang="ru-RU" sz="1800" b="0" i="0" u="none" strike="noStrike" baseline="0" dirty="0" err="1">
                <a:latin typeface="TimesNewRomanPSMT"/>
              </a:rPr>
              <a:t>сезону,план</a:t>
            </a:r>
            <a:r>
              <a:rPr lang="ru-RU" sz="1800" b="0" i="0" u="none" strike="noStrike" baseline="0" dirty="0">
                <a:latin typeface="TimesNewRomanPSMT"/>
              </a:rPr>
              <a:t> </a:t>
            </a:r>
            <a:r>
              <a:rPr lang="ru-RU" sz="1800" b="0" i="0" u="none" strike="noStrike" baseline="0" dirty="0" err="1">
                <a:latin typeface="TimesNewRomanPSMT"/>
              </a:rPr>
              <a:t>організаційних</a:t>
            </a:r>
            <a:r>
              <a:rPr lang="ru-RU" sz="1800" b="0" i="0" u="none" strike="noStrike" baseline="0" dirty="0">
                <a:latin typeface="TimesNewRomanPSMT"/>
              </a:rPr>
              <a:t> та </a:t>
            </a:r>
            <a:r>
              <a:rPr lang="ru-RU" sz="1800" b="0" i="0" u="none" strike="noStrike" baseline="0" dirty="0" err="1">
                <a:latin typeface="TimesNewRomanPSMT"/>
              </a:rPr>
              <a:t>ремонтних</a:t>
            </a:r>
            <a:r>
              <a:rPr lang="ru-RU" sz="1800" b="0" i="0" u="none" strike="noStrike" baseline="0" dirty="0">
                <a:latin typeface="TimesNewRomanPSMT"/>
              </a:rPr>
              <a:t> </a:t>
            </a:r>
            <a:r>
              <a:rPr lang="ru-RU" sz="1800" b="0" i="0" u="none" strike="noStrike" baseline="0" dirty="0" err="1">
                <a:latin typeface="TimesNewRomanPSMT"/>
              </a:rPr>
              <a:t>робіт</a:t>
            </a:r>
            <a:r>
              <a:rPr lang="ru-RU" sz="1800" b="0" i="0" u="none" strike="noStrike" baseline="0" dirty="0">
                <a:latin typeface="TimesNewRomanPSMT"/>
              </a:rPr>
              <a:t>, </a:t>
            </a:r>
            <a:r>
              <a:rPr lang="ru-RU" sz="1800" b="0" i="0" u="none" strike="noStrike" baseline="0" dirty="0" err="1">
                <a:latin typeface="TimesNewRomanPSMT"/>
              </a:rPr>
              <a:t>що</a:t>
            </a:r>
            <a:r>
              <a:rPr lang="ru-RU" sz="1800" b="0" i="0" u="none" strike="noStrike" baseline="0" dirty="0">
                <a:latin typeface="TimesNewRomanPSMT"/>
              </a:rPr>
              <a:t> </a:t>
            </a:r>
            <a:r>
              <a:rPr lang="ru-RU" sz="1800" b="0" i="0" u="none" strike="noStrike" baseline="0" dirty="0" err="1">
                <a:latin typeface="TimesNewRomanPSMT"/>
              </a:rPr>
              <a:t>передбачає</a:t>
            </a:r>
            <a:r>
              <a:rPr lang="ru-RU" sz="1800" b="0" i="0" u="none" strike="noStrike" baseline="0" dirty="0">
                <a:latin typeface="TimesNewRomanPSMT"/>
              </a:rPr>
              <a:t> </a:t>
            </a:r>
            <a:r>
              <a:rPr lang="ru-RU" sz="1800" b="0" i="0" u="none" strike="noStrike" baseline="0" dirty="0" err="1">
                <a:latin typeface="TimesNewRomanPSMT"/>
              </a:rPr>
              <a:t>виконання</a:t>
            </a:r>
            <a:r>
              <a:rPr lang="ru-RU" sz="1800" b="0" i="0" u="none" strike="noStrike" baseline="0" dirty="0">
                <a:latin typeface="TimesNewRomanPSMT"/>
              </a:rPr>
              <a:t> </a:t>
            </a:r>
            <a:r>
              <a:rPr lang="ru-RU" sz="1800" b="0" i="0" u="none" strike="noStrike" baseline="0" dirty="0" err="1">
                <a:latin typeface="TimesNewRomanPSMT"/>
              </a:rPr>
              <a:t>основних</a:t>
            </a:r>
            <a:r>
              <a:rPr lang="ru-RU" sz="1800" b="0" i="0" u="none" strike="noStrike" baseline="0" dirty="0">
                <a:latin typeface="TimesNewRomanPSMT"/>
              </a:rPr>
              <a:t>  </a:t>
            </a:r>
            <a:r>
              <a:rPr lang="ru-RU" sz="1800" b="0" i="0" u="none" strike="noStrike" baseline="0" dirty="0" err="1">
                <a:latin typeface="TimesNewRomanPSMT"/>
              </a:rPr>
              <a:t>робіт</a:t>
            </a:r>
            <a:r>
              <a:rPr lang="ru-RU" sz="1800" b="0" i="0" u="none" strike="noStrike" baseline="0" dirty="0">
                <a:latin typeface="TimesNewRomanPSMT"/>
              </a:rPr>
              <a:t> до початку </a:t>
            </a:r>
            <a:r>
              <a:rPr lang="ru-RU" sz="1800" b="0" i="0" u="none" strike="noStrike" baseline="0" dirty="0" err="1">
                <a:latin typeface="TimesNewRomanPSMT"/>
              </a:rPr>
              <a:t>експлуатації</a:t>
            </a:r>
            <a:r>
              <a:rPr lang="ru-RU" sz="1800" b="0" i="0" u="none" strike="noStrike" baseline="0" dirty="0">
                <a:latin typeface="TimesNewRomanPSMT"/>
              </a:rPr>
              <a:t> </a:t>
            </a:r>
            <a:r>
              <a:rPr lang="ru-RU" sz="1800" b="0" i="0" u="none" strike="noStrike" baseline="0" dirty="0" err="1">
                <a:latin typeface="TimesNewRomanPSMT"/>
              </a:rPr>
              <a:t>приміщень</a:t>
            </a:r>
            <a:r>
              <a:rPr lang="ru-RU" sz="1800" b="0" i="0" u="none" strike="noStrike" baseline="0" dirty="0">
                <a:latin typeface="TimesNewRomanPSMT"/>
              </a:rPr>
              <a:t> закладу </a:t>
            </a:r>
            <a:r>
              <a:rPr lang="ru-RU" sz="1800" b="0" i="0" u="none" strike="noStrike" baseline="0" dirty="0" err="1">
                <a:latin typeface="TimesNewRomanPSMT"/>
              </a:rPr>
              <a:t>освітив</a:t>
            </a:r>
            <a:r>
              <a:rPr lang="ru-RU" sz="1800" b="0" i="0" u="none" strike="noStrike" baseline="0" dirty="0">
                <a:latin typeface="TimesNewRomanPSMT"/>
              </a:rPr>
              <a:t> новому </a:t>
            </a:r>
            <a:r>
              <a:rPr lang="ru-RU" sz="1800" b="0" i="0" u="none" strike="noStrike" baseline="0" dirty="0" err="1">
                <a:latin typeface="TimesNewRomanPSMT"/>
              </a:rPr>
              <a:t>навчальному</a:t>
            </a:r>
            <a:r>
              <a:rPr lang="ru-RU" sz="1800" b="0" i="0" u="none" strike="noStrike" baseline="0" dirty="0">
                <a:latin typeface="TimesNewRomanPSMT"/>
              </a:rPr>
              <a:t> </a:t>
            </a:r>
            <a:r>
              <a:rPr lang="ru-RU" sz="1800" b="0" i="0" u="none" strike="noStrike" baseline="0" dirty="0" err="1">
                <a:latin typeface="TimesNewRomanPSMT"/>
              </a:rPr>
              <a:t>році</a:t>
            </a:r>
            <a:r>
              <a:rPr lang="ru-RU" sz="1800" b="0" i="0" u="none" strike="noStrike" baseline="0" dirty="0">
                <a:latin typeface="TimesNewRomanPSMT"/>
              </a:rPr>
              <a:t>, а </a:t>
            </a:r>
            <a:r>
              <a:rPr lang="ru-RU" sz="1800" b="0" i="0" u="none" strike="noStrike" baseline="0" dirty="0" err="1">
                <a:latin typeface="TimesNewRomanPSMT"/>
              </a:rPr>
              <a:t>також</a:t>
            </a:r>
            <a:r>
              <a:rPr lang="ru-RU" sz="1800" b="0" i="0" u="none" strike="noStrike" baseline="0" dirty="0">
                <a:latin typeface="TimesNewRomanPSMT"/>
              </a:rPr>
              <a:t> </a:t>
            </a:r>
            <a:r>
              <a:rPr lang="ru-RU" sz="1800" b="0" i="0" u="none" strike="noStrike" baseline="0" dirty="0" err="1">
                <a:latin typeface="TimesNewRomanPSMT"/>
              </a:rPr>
              <a:t>визначає</a:t>
            </a:r>
            <a:r>
              <a:rPr lang="ru-RU" sz="1800" b="0" i="0" u="none" strike="noStrike" baseline="0" dirty="0">
                <a:latin typeface="TimesNewRomanPSMT"/>
              </a:rPr>
              <a:t> склад, </a:t>
            </a:r>
            <a:r>
              <a:rPr lang="ru-RU" sz="1800" b="0" i="0" u="none" strike="noStrike" baseline="0" dirty="0" err="1">
                <a:latin typeface="TimesNewRomanPSMT"/>
              </a:rPr>
              <a:t>завдання</a:t>
            </a:r>
            <a:r>
              <a:rPr lang="ru-RU" sz="1800" b="0" i="0" u="none" strike="noStrike" baseline="0" dirty="0">
                <a:latin typeface="TimesNewRomanPSMT"/>
              </a:rPr>
              <a:t> і порядок </a:t>
            </a:r>
            <a:r>
              <a:rPr lang="ru-RU" sz="1800" b="0" i="0" u="none" strike="noStrike" baseline="0" dirty="0" err="1">
                <a:latin typeface="TimesNewRomanPSMT"/>
              </a:rPr>
              <a:t>роботи</a:t>
            </a:r>
            <a:r>
              <a:rPr lang="ru-RU" sz="1800" b="0" i="0" u="none" strike="noStrike" baseline="0" dirty="0">
                <a:latin typeface="TimesNewRomanPSMT"/>
              </a:rPr>
              <a:t> </a:t>
            </a:r>
            <a:r>
              <a:rPr lang="ru-RU" sz="1800" b="0" i="0" u="none" strike="noStrike" baseline="0" dirty="0" err="1">
                <a:latin typeface="TimesNewRomanPSMT"/>
              </a:rPr>
              <a:t>робочої</a:t>
            </a:r>
            <a:r>
              <a:rPr lang="ru-RU" sz="1800" b="0" i="0" u="none" strike="noStrike" baseline="0" dirty="0">
                <a:latin typeface="TimesNewRomanPSMT"/>
              </a:rPr>
              <a:t> </a:t>
            </a:r>
            <a:r>
              <a:rPr lang="ru-RU" sz="1800" b="0" i="0" u="none" strike="noStrike" baseline="0" dirty="0" err="1">
                <a:latin typeface="TimesNewRomanPSMT"/>
              </a:rPr>
              <a:t>комісії</a:t>
            </a:r>
            <a:r>
              <a:rPr lang="ru-RU" sz="1800" b="0" i="0" u="none" strike="noStrike" baseline="0" dirty="0">
                <a:latin typeface="TimesNewRomanPSMT"/>
              </a:rPr>
              <a:t> з </a:t>
            </a:r>
            <a:r>
              <a:rPr lang="ru-RU" sz="1800" b="0" i="0" u="none" strike="noStrike" baseline="0" dirty="0" err="1">
                <a:latin typeface="TimesNewRomanPSMT"/>
              </a:rPr>
              <a:t>перевірки</a:t>
            </a:r>
            <a:r>
              <a:rPr lang="ru-RU" sz="1800" b="0" i="0" u="none" strike="noStrike" baseline="0" dirty="0">
                <a:latin typeface="TimesNewRomanPSMT"/>
              </a:rPr>
              <a:t> </a:t>
            </a:r>
            <a:r>
              <a:rPr lang="ru-RU" sz="1800" b="0" i="0" u="none" strike="noStrike" baseline="0" dirty="0" err="1">
                <a:latin typeface="TimesNewRomanPSMT"/>
              </a:rPr>
              <a:t>виконання</a:t>
            </a:r>
            <a:r>
              <a:rPr lang="ru-RU" sz="1800" b="0" i="0" u="none" strike="noStrike" baseline="0" dirty="0">
                <a:latin typeface="TimesNewRomanPSMT"/>
              </a:rPr>
              <a:t> </a:t>
            </a:r>
            <a:r>
              <a:rPr lang="ru-RU" sz="1800" b="0" i="0" u="none" strike="noStrike" baseline="0" dirty="0" err="1">
                <a:latin typeface="TimesNewRomanPSMT"/>
              </a:rPr>
              <a:t>організаційних</a:t>
            </a:r>
            <a:r>
              <a:rPr lang="ru-RU" sz="1800" b="0" i="0" u="none" strike="noStrike" baseline="0" dirty="0">
                <a:latin typeface="TimesNewRomanPSMT"/>
              </a:rPr>
              <a:t> та </a:t>
            </a:r>
            <a:r>
              <a:rPr lang="ru-RU" sz="1800" b="0" i="0" u="none" strike="noStrike" baseline="0" dirty="0" err="1">
                <a:latin typeface="TimesNewRomanPSMT"/>
              </a:rPr>
              <a:t>ремонтних</a:t>
            </a:r>
            <a:r>
              <a:rPr lang="ru-RU" sz="1800" b="0" i="0" u="none" strike="noStrike" baseline="0" dirty="0">
                <a:latin typeface="TimesNewRomanPSMT"/>
              </a:rPr>
              <a:t> </a:t>
            </a:r>
            <a:r>
              <a:rPr lang="ru-RU" sz="1800" b="0" i="0" u="none" strike="noStrike" baseline="0" dirty="0" err="1">
                <a:latin typeface="TimesNewRomanPSMT"/>
              </a:rPr>
              <a:t>робіт</a:t>
            </a:r>
            <a:r>
              <a:rPr lang="ru-RU" sz="1800" b="0" i="0" u="none" strike="noStrike" baseline="0" dirty="0">
                <a:latin typeface="TimesNewRomanPSMT"/>
              </a:rPr>
              <a:t>.</a:t>
            </a:r>
            <a:endParaRPr lang="uk-U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671804"/>
            <a:ext cx="10515600" cy="5505159"/>
          </a:xfrm>
        </p:spPr>
        <p:txBody>
          <a:bodyPr>
            <a:normAutofit/>
          </a:bodyPr>
          <a:lstStyle/>
          <a:p>
            <a:pPr marL="0" indent="0" algn="l">
              <a:buNone/>
            </a:pPr>
            <a:r>
              <a:rPr lang="ru-RU" sz="1800" b="0" i="0" u="none" strike="noStrike" baseline="0" dirty="0" err="1">
                <a:latin typeface="TimesNewRomanPSMT"/>
              </a:rPr>
              <a:t>Крім</a:t>
            </a:r>
            <a:r>
              <a:rPr lang="ru-RU" sz="1800" b="0" i="0" u="none" strike="noStrike" baseline="0" dirty="0">
                <a:latin typeface="TimesNewRomanPSMT"/>
              </a:rPr>
              <a:t> того, наказом закладу </a:t>
            </a:r>
            <a:r>
              <a:rPr lang="ru-RU" sz="1800" b="0" i="0" u="none" strike="noStrike" baseline="0" dirty="0" err="1">
                <a:latin typeface="TimesNewRomanPSMT"/>
              </a:rPr>
              <a:t>освіти</a:t>
            </a:r>
            <a:r>
              <a:rPr lang="ru-RU" sz="1800" b="0" i="0" u="none" strike="noStrike" baseline="0" dirty="0">
                <a:latin typeface="TimesNewRomanPSMT"/>
              </a:rPr>
              <a:t> до початку </a:t>
            </a:r>
            <a:r>
              <a:rPr lang="ru-RU" sz="1800" b="0" i="0" u="none" strike="noStrike" baseline="0" dirty="0" err="1">
                <a:latin typeface="TimesNewRomanPSMT"/>
              </a:rPr>
              <a:t>навчального</a:t>
            </a:r>
            <a:r>
              <a:rPr lang="ru-RU" sz="1800" b="0" i="0" u="none" strike="noStrike" baseline="0" dirty="0">
                <a:latin typeface="TimesNewRomanPSMT"/>
              </a:rPr>
              <a:t> року </a:t>
            </a:r>
            <a:r>
              <a:rPr lang="ru-RU" sz="1800" b="0" i="0" u="none" strike="noStrike" baseline="0" dirty="0" err="1">
                <a:latin typeface="TimesNewRomanPSMT"/>
              </a:rPr>
              <a:t>створюється</a:t>
            </a:r>
            <a:r>
              <a:rPr lang="ru-RU" sz="1800" b="0" i="0" u="none" strike="noStrike" baseline="0" dirty="0">
                <a:latin typeface="TimesNewRomanPSMT"/>
              </a:rPr>
              <a:t> </a:t>
            </a:r>
            <a:r>
              <a:rPr lang="ru-RU" sz="1800" b="0" i="0" u="none" strike="noStrike" baseline="0" dirty="0" err="1">
                <a:latin typeface="TimesNewRomanPSMT"/>
              </a:rPr>
              <a:t>постійно</a:t>
            </a:r>
            <a:r>
              <a:rPr lang="ru-RU" sz="1800" b="0" i="0" u="none" strike="noStrike" baseline="0" dirty="0">
                <a:latin typeface="TimesNewRomanPSMT"/>
              </a:rPr>
              <a:t> </a:t>
            </a:r>
            <a:r>
              <a:rPr lang="ru-RU" sz="1800" b="0" i="0" u="none" strike="noStrike" baseline="0" dirty="0" err="1">
                <a:latin typeface="TimesNewRomanPSMT"/>
              </a:rPr>
              <a:t>діюча</a:t>
            </a:r>
            <a:r>
              <a:rPr lang="ru-RU" sz="1800" b="0" i="0" u="none" strike="noStrike" baseline="0" dirty="0">
                <a:latin typeface="TimesNewRomanPSMT"/>
              </a:rPr>
              <a:t> </a:t>
            </a:r>
            <a:r>
              <a:rPr lang="ru-RU" sz="1800" b="0" i="0" u="none" strike="noStrike" baseline="0" dirty="0" err="1">
                <a:latin typeface="TimesNewRomanPSMT"/>
              </a:rPr>
              <a:t>технічна</a:t>
            </a:r>
            <a:r>
              <a:rPr lang="ru-RU" sz="1800" b="0" i="0" u="none" strike="noStrike" baseline="0" dirty="0">
                <a:latin typeface="TimesNewRomanPSMT"/>
              </a:rPr>
              <a:t> </a:t>
            </a:r>
            <a:r>
              <a:rPr lang="ru-RU" sz="1800" b="0" i="0" u="none" strike="noStrike" baseline="0" dirty="0" err="1">
                <a:latin typeface="TimesNewRomanPSMT"/>
              </a:rPr>
              <a:t>комісія</a:t>
            </a:r>
            <a:r>
              <a:rPr lang="ru-RU" sz="1800" b="0" i="0" u="none" strike="noStrike" baseline="0" dirty="0">
                <a:latin typeface="TimesNewRomanPSMT"/>
              </a:rPr>
              <a:t> з </a:t>
            </a:r>
            <a:r>
              <a:rPr lang="ru-RU" sz="1800" b="0" i="0" u="none" strike="noStrike" baseline="0" dirty="0" err="1">
                <a:latin typeface="TimesNewRomanPSMT"/>
              </a:rPr>
              <a:t>обстеження</a:t>
            </a:r>
            <a:r>
              <a:rPr lang="ru-RU" sz="1800" b="0" i="0" u="none" strike="noStrike" baseline="0" dirty="0">
                <a:latin typeface="TimesNewRomanPSMT"/>
              </a:rPr>
              <a:t> </a:t>
            </a:r>
            <a:r>
              <a:rPr lang="ru-RU" sz="1800" b="0" i="0" u="none" strike="noStrike" baseline="0" dirty="0" err="1">
                <a:latin typeface="TimesNewRomanPSMT"/>
              </a:rPr>
              <a:t>приміщень</a:t>
            </a:r>
            <a:r>
              <a:rPr lang="ru-RU" sz="1800" b="0" i="0" u="none" strike="noStrike" baseline="0" dirty="0">
                <a:latin typeface="TimesNewRomanPSMT"/>
              </a:rPr>
              <a:t>, </a:t>
            </a:r>
            <a:r>
              <a:rPr lang="ru-RU" sz="1800" b="0" i="0" u="none" strike="noStrike" baseline="0" dirty="0" err="1">
                <a:latin typeface="TimesNewRomanPSMT"/>
              </a:rPr>
              <a:t>інженерно</a:t>
            </a:r>
            <a:r>
              <a:rPr lang="ru-RU" sz="1800" b="0" i="0" u="none" strike="noStrike" baseline="0" dirty="0" err="1">
                <a:latin typeface="Times New Roman" panose="02020603050405020304" pitchFamily="18" charset="0"/>
              </a:rPr>
              <a:t>-</a:t>
            </a:r>
            <a:r>
              <a:rPr lang="ru-RU" sz="1800" b="0" i="0" u="none" strike="noStrike" baseline="0" dirty="0" err="1">
                <a:latin typeface="TimesNewRomanPSMT"/>
              </a:rPr>
              <a:t>технічних</a:t>
            </a:r>
            <a:r>
              <a:rPr lang="ru-RU" sz="1800" b="0" i="0" u="none" strike="noStrike" baseline="0" dirty="0">
                <a:latin typeface="TimesNewRomanPSMT"/>
              </a:rPr>
              <a:t> </a:t>
            </a:r>
            <a:r>
              <a:rPr lang="ru-RU" sz="1800" b="0" i="0" u="none" strike="noStrike" baseline="0" dirty="0" err="1">
                <a:latin typeface="TimesNewRomanPSMT"/>
              </a:rPr>
              <a:t>комунікацій</a:t>
            </a:r>
            <a:r>
              <a:rPr lang="ru-RU" sz="1800" b="0" i="0" u="none" strike="noStrike" baseline="0" dirty="0">
                <a:latin typeface="TimesNewRomanPSMT"/>
              </a:rPr>
              <a:t> закладу </a:t>
            </a:r>
            <a:r>
              <a:rPr lang="ru-RU" sz="1800" b="0" i="0" u="none" strike="noStrike" baseline="0" dirty="0" err="1">
                <a:latin typeface="TimesNewRomanPSMT"/>
              </a:rPr>
              <a:t>освіти</a:t>
            </a:r>
            <a:r>
              <a:rPr lang="ru-RU" sz="1800" b="0" i="0" u="none" strike="noStrike" baseline="0" dirty="0">
                <a:latin typeface="TimesNewRomanPSMT"/>
              </a:rPr>
              <a:t> (</a:t>
            </a:r>
            <a:r>
              <a:rPr lang="ru-RU" sz="1800" b="0" i="0" u="none" strike="noStrike" baseline="0" dirty="0" err="1">
                <a:latin typeface="TimesNewRomanPSMT"/>
              </a:rPr>
              <a:t>додаток</a:t>
            </a:r>
            <a:r>
              <a:rPr lang="ru-RU" sz="1800" b="0" i="0" u="none" strike="noStrike" baseline="0" dirty="0">
                <a:latin typeface="TimesNewRomanPSMT"/>
              </a:rPr>
              <a:t> 2), яка проводить </a:t>
            </a:r>
            <a:r>
              <a:rPr lang="ru-RU" sz="1800" b="0" i="0" u="none" strike="noStrike" baseline="0" dirty="0" err="1">
                <a:latin typeface="TimesNewRomanPSMT"/>
              </a:rPr>
              <a:t>огляд</a:t>
            </a:r>
            <a:r>
              <a:rPr lang="ru-RU" sz="1800" b="0" i="0" u="none" strike="noStrike" baseline="0" dirty="0">
                <a:latin typeface="TimesNewRomanPSMT"/>
              </a:rPr>
              <a:t> </a:t>
            </a:r>
            <a:r>
              <a:rPr lang="ru-RU" sz="1800" b="0" i="0" u="none" strike="noStrike" baseline="0" dirty="0" err="1">
                <a:latin typeface="TimesNewRomanPSMT"/>
              </a:rPr>
              <a:t>будівель</a:t>
            </a:r>
            <a:r>
              <a:rPr lang="ru-RU" sz="1800" b="0" i="0" u="none" strike="noStrike" baseline="0" dirty="0">
                <a:latin typeface="TimesNewRomanPSMT"/>
              </a:rPr>
              <a:t>, </a:t>
            </a:r>
            <a:r>
              <a:rPr lang="ru-RU" sz="1800" b="0" i="0" u="none" strike="noStrike" baseline="0" dirty="0" err="1">
                <a:latin typeface="TimesNewRomanPSMT"/>
              </a:rPr>
              <a:t>приміщень</a:t>
            </a:r>
            <a:r>
              <a:rPr lang="ru-RU" sz="1800" b="0" i="0" u="none" strike="noStrike" baseline="0" dirty="0">
                <a:latin typeface="TimesNewRomanPSMT"/>
              </a:rPr>
              <a:t>, </a:t>
            </a:r>
            <a:r>
              <a:rPr lang="ru-RU" sz="1800" b="0" i="0" u="none" strike="noStrike" baseline="0" dirty="0" err="1">
                <a:latin typeface="TimesNewRomanPSMT"/>
              </a:rPr>
              <a:t>комунікацій</a:t>
            </a:r>
            <a:r>
              <a:rPr lang="ru-RU" sz="1800" b="0" i="0" u="none" strike="noStrike" baseline="0" dirty="0">
                <a:latin typeface="TimesNewRomanPSMT"/>
              </a:rPr>
              <a:t> з метою </a:t>
            </a:r>
            <a:r>
              <a:rPr lang="ru-RU" sz="1800" b="0" i="0" u="none" strike="noStrike" baseline="0" dirty="0" err="1">
                <a:latin typeface="TimesNewRomanPSMT"/>
              </a:rPr>
              <a:t>приведення</a:t>
            </a:r>
            <a:r>
              <a:rPr lang="ru-RU" sz="1800" b="0" i="0" u="none" strike="noStrike" baseline="0" dirty="0">
                <a:latin typeface="TimesNewRomanPSMT"/>
              </a:rPr>
              <a:t> </a:t>
            </a:r>
            <a:r>
              <a:rPr lang="ru-RU" sz="1800" b="0" i="0" u="none" strike="noStrike" baseline="0" dirty="0" err="1">
                <a:latin typeface="TimesNewRomanPSMT"/>
              </a:rPr>
              <a:t>інженерно</a:t>
            </a:r>
            <a:r>
              <a:rPr lang="ru-RU" sz="1800" b="0" i="0" u="none" strike="noStrike" baseline="0" dirty="0">
                <a:latin typeface="Times New Roman" panose="02020603050405020304" pitchFamily="18" charset="0"/>
              </a:rPr>
              <a:t>- </a:t>
            </a:r>
            <a:r>
              <a:rPr lang="ru-RU" sz="1800" b="0" i="0" u="none" strike="noStrike" baseline="0" dirty="0" err="1">
                <a:latin typeface="TimesNewRomanPSMT"/>
              </a:rPr>
              <a:t>технічних</a:t>
            </a:r>
            <a:r>
              <a:rPr lang="ru-RU" sz="1800" b="0" i="0" u="none" strike="noStrike" baseline="0" dirty="0">
                <a:latin typeface="TimesNewRomanPSMT"/>
              </a:rPr>
              <a:t> </a:t>
            </a:r>
            <a:r>
              <a:rPr lang="ru-RU" sz="1800" b="0" i="0" u="none" strike="noStrike" baseline="0" dirty="0" err="1">
                <a:latin typeface="TimesNewRomanPSMT"/>
              </a:rPr>
              <a:t>комунікацій</a:t>
            </a:r>
            <a:r>
              <a:rPr lang="ru-RU" sz="1800" b="0" i="0" u="none" strike="noStrike" baseline="0" dirty="0">
                <a:latin typeface="TimesNewRomanPSMT"/>
              </a:rPr>
              <a:t>, </a:t>
            </a:r>
            <a:r>
              <a:rPr lang="ru-RU" sz="1800" b="0" i="0" u="none" strike="noStrike" baseline="0" dirty="0" err="1">
                <a:latin typeface="TimesNewRomanPSMT"/>
              </a:rPr>
              <a:t>устаткування</a:t>
            </a:r>
            <a:r>
              <a:rPr lang="ru-RU" sz="1800" b="0" i="0" u="none" strike="noStrike" baseline="0" dirty="0">
                <a:latin typeface="TimesNewRomanPSMT"/>
              </a:rPr>
              <a:t>, </a:t>
            </a:r>
            <a:r>
              <a:rPr lang="ru-RU" sz="1800" b="0" i="0" u="none" strike="noStrike" baseline="0" dirty="0" err="1">
                <a:latin typeface="TimesNewRomanPSMT"/>
              </a:rPr>
              <a:t>обладнання</a:t>
            </a:r>
            <a:r>
              <a:rPr lang="ru-RU" sz="1800" b="0" i="0" u="none" strike="noStrike" baseline="0" dirty="0">
                <a:latin typeface="TimesNewRomanPSMT"/>
              </a:rPr>
              <a:t> у </a:t>
            </a:r>
            <a:r>
              <a:rPr lang="ru-RU" sz="1800" b="0" i="0" u="none" strike="noStrike" baseline="0" dirty="0" err="1">
                <a:latin typeface="TimesNewRomanPSMT"/>
              </a:rPr>
              <a:t>відповідність</a:t>
            </a:r>
            <a:r>
              <a:rPr lang="ru-RU" sz="1800" b="0" i="0" u="none" strike="noStrike" baseline="0" dirty="0">
                <a:latin typeface="TimesNewRomanPSMT"/>
              </a:rPr>
              <a:t> до </a:t>
            </a:r>
            <a:r>
              <a:rPr lang="ru-RU" sz="1800" b="0" i="0" u="none" strike="noStrike" baseline="0" dirty="0" err="1">
                <a:latin typeface="TimesNewRomanPSMT"/>
              </a:rPr>
              <a:t>чинних</a:t>
            </a:r>
            <a:r>
              <a:rPr lang="ru-RU" sz="1800" b="0" i="0" u="none" strike="noStrike" baseline="0" dirty="0">
                <a:latin typeface="TimesNewRomanPSMT"/>
              </a:rPr>
              <a:t> </a:t>
            </a:r>
            <a:r>
              <a:rPr lang="ru-RU" sz="1800" b="0" i="0" u="none" strike="noStrike" baseline="0" dirty="0" err="1">
                <a:latin typeface="TimesNewRomanPSMT"/>
              </a:rPr>
              <a:t>стандартів</a:t>
            </a:r>
            <a:r>
              <a:rPr lang="ru-RU" sz="1800" b="0" i="0" u="none" strike="noStrike" baseline="0" dirty="0">
                <a:latin typeface="TimesNewRomanPSMT"/>
              </a:rPr>
              <a:t>, правил, норм з </a:t>
            </a:r>
            <a:r>
              <a:rPr lang="ru-RU" sz="1800" b="0" i="0" u="none" strike="noStrike" baseline="0" dirty="0" err="1">
                <a:latin typeface="TimesNewRomanPSMT"/>
              </a:rPr>
              <a:t>охорони</a:t>
            </a:r>
            <a:r>
              <a:rPr lang="ru-RU" sz="1800" b="0" i="0" u="none" strike="noStrike" baseline="0" dirty="0">
                <a:latin typeface="TimesNewRomanPSMT"/>
              </a:rPr>
              <a:t> </a:t>
            </a:r>
            <a:r>
              <a:rPr lang="ru-RU" sz="1800" b="0" i="0" u="none" strike="noStrike" baseline="0" dirty="0" err="1">
                <a:latin typeface="TimesNewRomanPSMT"/>
              </a:rPr>
              <a:t>праці</a:t>
            </a:r>
            <a:r>
              <a:rPr lang="ru-RU" sz="1800" b="0" i="0" u="none" strike="noStrike" baseline="0" dirty="0">
                <a:latin typeface="TimesNewRomanPSMT"/>
              </a:rPr>
              <a:t>, а </a:t>
            </a:r>
            <a:r>
              <a:rPr lang="ru-RU" sz="1800" b="0" i="0" u="none" strike="noStrike" baseline="0" dirty="0" err="1">
                <a:latin typeface="TimesNewRomanPSMT"/>
              </a:rPr>
              <a:t>також</a:t>
            </a:r>
            <a:r>
              <a:rPr lang="ru-RU" sz="1800" b="0" i="0" u="none" strike="noStrike" baseline="0" dirty="0">
                <a:latin typeface="TimesNewRomanPSMT"/>
              </a:rPr>
              <a:t> </a:t>
            </a:r>
            <a:r>
              <a:rPr lang="ru-RU" sz="1800" b="0" i="0" u="none" strike="noStrike" baseline="0" dirty="0" err="1">
                <a:latin typeface="TimesNewRomanPSMT"/>
              </a:rPr>
              <a:t>підготовки</a:t>
            </a:r>
            <a:r>
              <a:rPr lang="ru-RU" sz="1800" b="0" i="0" u="none" strike="noStrike" baseline="0" dirty="0">
                <a:latin typeface="TimesNewRomanPSMT"/>
              </a:rPr>
              <a:t> закладу </a:t>
            </a:r>
            <a:r>
              <a:rPr lang="ru-RU" sz="1800" b="0" i="0" u="none" strike="noStrike" baseline="0" dirty="0" err="1">
                <a:latin typeface="TimesNewRomanPSMT"/>
              </a:rPr>
              <a:t>освіти</a:t>
            </a:r>
            <a:r>
              <a:rPr lang="ru-RU" sz="1800" b="0" i="0" u="none" strike="noStrike" baseline="0" dirty="0">
                <a:latin typeface="TimesNewRomanPSMT"/>
              </a:rPr>
              <a:t> до </a:t>
            </a:r>
            <a:r>
              <a:rPr lang="ru-RU" sz="1800" b="0" i="0" u="none" strike="noStrike" baseline="0" dirty="0" err="1">
                <a:latin typeface="TimesNewRomanPSMT"/>
              </a:rPr>
              <a:t>опалювального</a:t>
            </a:r>
            <a:r>
              <a:rPr lang="ru-RU" sz="1800" b="0" i="0" u="none" strike="noStrike" baseline="0" dirty="0">
                <a:latin typeface="TimesNewRomanPSMT"/>
              </a:rPr>
              <a:t> сезону, </a:t>
            </a:r>
            <a:r>
              <a:rPr lang="ru-RU" sz="1800" b="0" i="0" u="none" strike="noStrike" baseline="0" dirty="0" err="1">
                <a:latin typeface="TimesNewRomanPSMT"/>
              </a:rPr>
              <a:t>визначає</a:t>
            </a:r>
            <a:r>
              <a:rPr lang="ru-RU" sz="1800" b="0" i="0" u="none" strike="noStrike" baseline="0" dirty="0">
                <a:latin typeface="TimesNewRomanPSMT"/>
              </a:rPr>
              <a:t> </a:t>
            </a:r>
            <a:r>
              <a:rPr lang="ru-RU" sz="1800" b="0" i="0" u="none" strike="noStrike" baseline="0" dirty="0" err="1">
                <a:latin typeface="TimesNewRomanPSMT"/>
              </a:rPr>
              <a:t>готовність</a:t>
            </a:r>
            <a:r>
              <a:rPr lang="ru-RU" sz="1800" b="0" i="0" u="none" strike="noStrike" baseline="0" dirty="0">
                <a:latin typeface="TimesNewRomanPSMT"/>
              </a:rPr>
              <a:t> </a:t>
            </a:r>
            <a:r>
              <a:rPr lang="ru-RU" sz="1800" b="0" i="0" u="none" strike="noStrike" baseline="0" dirty="0" err="1">
                <a:latin typeface="TimesNewRomanPSMT"/>
              </a:rPr>
              <a:t>навчальних</a:t>
            </a:r>
            <a:r>
              <a:rPr lang="ru-RU" sz="1800" b="0" i="0" u="none" strike="noStrike" baseline="0" dirty="0">
                <a:latin typeface="TimesNewRomanPSMT"/>
              </a:rPr>
              <a:t> </a:t>
            </a:r>
            <a:r>
              <a:rPr lang="ru-RU" sz="1800" b="0" i="0" u="none" strike="noStrike" baseline="0" dirty="0" err="1">
                <a:latin typeface="TimesNewRomanPSMT"/>
              </a:rPr>
              <a:t>кабінетів</a:t>
            </a:r>
            <a:r>
              <a:rPr lang="ru-RU" sz="1800" b="0" i="0" u="none" strike="noStrike" baseline="0" dirty="0">
                <a:latin typeface="TimesNewRomanPSMT"/>
              </a:rPr>
              <a:t>, </a:t>
            </a:r>
            <a:r>
              <a:rPr lang="ru-RU" sz="1800" b="0" i="0" u="none" strike="noStrike" baseline="0" dirty="0" err="1">
                <a:latin typeface="TimesNewRomanPSMT"/>
              </a:rPr>
              <a:t>майстерень,спортзалів</a:t>
            </a:r>
            <a:r>
              <a:rPr lang="ru-RU" sz="1800" b="0" i="0" u="none" strike="noStrike" baseline="0" dirty="0">
                <a:latin typeface="TimesNewRomanPSMT"/>
              </a:rPr>
              <a:t>, </a:t>
            </a:r>
            <a:r>
              <a:rPr lang="ru-RU" sz="1800" b="0" i="0" u="none" strike="noStrike" baseline="0" dirty="0" err="1">
                <a:latin typeface="TimesNewRomanPSMT"/>
              </a:rPr>
              <a:t>ігрових</a:t>
            </a:r>
            <a:r>
              <a:rPr lang="ru-RU" sz="1800" b="0" i="0" u="none" strike="noStrike" baseline="0" dirty="0">
                <a:latin typeface="TimesNewRomanPSMT"/>
              </a:rPr>
              <a:t> та </a:t>
            </a:r>
            <a:r>
              <a:rPr lang="ru-RU" sz="1800" b="0" i="0" u="none" strike="noStrike" baseline="0" dirty="0" err="1">
                <a:latin typeface="TimesNewRomanPSMT"/>
              </a:rPr>
              <a:t>спортивних</a:t>
            </a:r>
            <a:r>
              <a:rPr lang="ru-RU" sz="1800" b="0" i="0" u="none" strike="noStrike" baseline="0" dirty="0">
                <a:latin typeface="TimesNewRomanPSMT"/>
              </a:rPr>
              <a:t> </a:t>
            </a:r>
            <a:r>
              <a:rPr lang="ru-RU" sz="1800" b="0" i="0" u="none" strike="noStrike" baseline="0" dirty="0" err="1">
                <a:latin typeface="TimesNewRomanPSMT"/>
              </a:rPr>
              <a:t>майданчиків</a:t>
            </a:r>
            <a:r>
              <a:rPr lang="ru-RU" sz="1800" b="0" i="0" u="none" strike="noStrike" baseline="0" dirty="0">
                <a:latin typeface="TimesNewRomanPSMT"/>
              </a:rPr>
              <a:t>, </a:t>
            </a:r>
            <a:r>
              <a:rPr lang="ru-RU" sz="1800" b="0" i="0" u="none" strike="noStrike" baseline="0" dirty="0" err="1">
                <a:latin typeface="TimesNewRomanPSMT"/>
              </a:rPr>
              <a:t>інших</a:t>
            </a:r>
            <a:r>
              <a:rPr lang="ru-RU" sz="1800" b="0" i="0" u="none" strike="noStrike" baseline="0" dirty="0">
                <a:latin typeface="TimesNewRomanPSMT"/>
              </a:rPr>
              <a:t> </a:t>
            </a:r>
            <a:r>
              <a:rPr lang="ru-RU" sz="1800" b="0" i="0" u="none" strike="noStrike" baseline="0" dirty="0" err="1">
                <a:latin typeface="TimesNewRomanPSMT"/>
              </a:rPr>
              <a:t>приміщень</a:t>
            </a:r>
            <a:r>
              <a:rPr lang="ru-RU" sz="1800" b="0" i="0" u="none" strike="noStrike" baseline="0" dirty="0">
                <a:latin typeface="TimesNewRomanPSMT"/>
              </a:rPr>
              <a:t>, а </a:t>
            </a:r>
            <a:r>
              <a:rPr lang="ru-RU" sz="1800" b="0" i="0" u="none" strike="noStrike" baseline="0" dirty="0" err="1">
                <a:latin typeface="TimesNewRomanPSMT"/>
              </a:rPr>
              <a:t>також</a:t>
            </a:r>
            <a:r>
              <a:rPr lang="ru-RU" sz="1800" b="0" i="0" u="none" strike="noStrike" baseline="0" dirty="0">
                <a:latin typeface="TimesNewRomanPSMT"/>
              </a:rPr>
              <a:t> </a:t>
            </a:r>
            <a:r>
              <a:rPr lang="ru-RU" sz="1800" b="0" i="0" u="none" strike="noStrike" baseline="0" dirty="0" err="1">
                <a:latin typeface="TimesNewRomanPSMT"/>
              </a:rPr>
              <a:t>укриттів</a:t>
            </a:r>
            <a:r>
              <a:rPr lang="ru-RU" sz="1800" b="0" i="0" u="none" strike="noStrike" baseline="0" dirty="0">
                <a:latin typeface="TimesNewRomanPSMT"/>
              </a:rPr>
              <a:t> фонду </a:t>
            </a:r>
            <a:r>
              <a:rPr lang="ru-RU" sz="1800" b="0" i="0" u="none" strike="noStrike" baseline="0" dirty="0" err="1">
                <a:latin typeface="TimesNewRomanPSMT"/>
              </a:rPr>
              <a:t>захисних</a:t>
            </a:r>
            <a:r>
              <a:rPr lang="ru-RU" sz="1800" b="0" i="0" u="none" strike="noStrike" baseline="0" dirty="0">
                <a:latin typeface="TimesNewRomanPSMT"/>
              </a:rPr>
              <a:t> </a:t>
            </a:r>
            <a:r>
              <a:rPr lang="ru-RU" sz="1800" b="0" i="0" u="none" strike="noStrike" baseline="0" dirty="0" err="1">
                <a:latin typeface="TimesNewRomanPSMT"/>
              </a:rPr>
              <a:t>споруд</a:t>
            </a:r>
            <a:r>
              <a:rPr lang="ru-RU" sz="1800" b="0" i="0" u="none" strike="noStrike" baseline="0" dirty="0">
                <a:latin typeface="TimesNewRomanPSMT"/>
              </a:rPr>
              <a:t> </a:t>
            </a:r>
            <a:r>
              <a:rPr lang="ru-RU" sz="1800" b="0" i="0" u="none" strike="noStrike" baseline="0" dirty="0" err="1">
                <a:latin typeface="TimesNewRomanPSMT"/>
              </a:rPr>
              <a:t>цивільного</a:t>
            </a:r>
            <a:r>
              <a:rPr lang="ru-RU" sz="1800" b="0" i="0" u="none" strike="noStrike" baseline="0" dirty="0">
                <a:latin typeface="TimesNewRomanPSMT"/>
              </a:rPr>
              <a:t> </a:t>
            </a:r>
            <a:r>
              <a:rPr lang="ru-RU" sz="1800" b="0" i="0" u="none" strike="noStrike" baseline="0" dirty="0" err="1">
                <a:latin typeface="TimesNewRomanPSMT"/>
              </a:rPr>
              <a:t>захисту</a:t>
            </a:r>
            <a:r>
              <a:rPr lang="ru-RU" sz="1800" b="0" i="0" u="none" strike="noStrike" baseline="0" dirty="0">
                <a:latin typeface="TimesNewRomanPSMT"/>
              </a:rPr>
              <a:t> до нового </a:t>
            </a:r>
            <a:r>
              <a:rPr lang="ru-RU" sz="1800" b="0" i="0" u="none" strike="noStrike" baseline="0" dirty="0" err="1">
                <a:latin typeface="TimesNewRomanPSMT"/>
              </a:rPr>
              <a:t>навчального</a:t>
            </a:r>
            <a:r>
              <a:rPr lang="ru-RU" sz="1800" b="0" i="0" u="none" strike="noStrike" baseline="0" dirty="0">
                <a:latin typeface="TimesNewRomanPSMT"/>
              </a:rPr>
              <a:t> року</a:t>
            </a:r>
            <a:endParaRPr lang="ru-RU" sz="1800" b="0" i="0" u="none" strike="noStrike" baseline="0" dirty="0">
              <a:latin typeface="TimesNewRomanPSMT"/>
            </a:endParaRPr>
          </a:p>
          <a:p>
            <a:pPr marL="0" indent="0" algn="l">
              <a:buNone/>
            </a:pPr>
            <a:r>
              <a:rPr lang="uk-UA" sz="1800" b="0" i="0" u="none" strike="noStrike" baseline="0" dirty="0">
                <a:latin typeface="TimesNewRomanPSMT"/>
              </a:rPr>
              <a:t>та складає:</a:t>
            </a:r>
            <a:endParaRPr lang="uk-UA" sz="1800" b="0" i="0" u="none" strike="noStrike" baseline="0" dirty="0">
              <a:latin typeface="TimesNewRomanPSMT"/>
            </a:endParaRPr>
          </a:p>
          <a:p>
            <a:pPr marL="0" indent="0" algn="l">
              <a:buNone/>
            </a:pPr>
            <a:r>
              <a:rPr lang="ru-RU" sz="1800" b="0" i="0" u="none" strike="noStrike" baseline="0" dirty="0">
                <a:latin typeface="TimesNewRomanPSMT"/>
              </a:rPr>
              <a:t>акт </a:t>
            </a:r>
            <a:r>
              <a:rPr lang="ru-RU" sz="1800" b="0" i="0" u="none" strike="noStrike" baseline="0" dirty="0" err="1">
                <a:latin typeface="TimesNewRomanPSMT"/>
              </a:rPr>
              <a:t>обстеження</a:t>
            </a:r>
            <a:r>
              <a:rPr lang="ru-RU" sz="1800" b="0" i="0" u="none" strike="noStrike" baseline="0" dirty="0">
                <a:latin typeface="TimesNewRomanPSMT"/>
              </a:rPr>
              <a:t> </a:t>
            </a:r>
            <a:r>
              <a:rPr lang="ru-RU" sz="1800" b="0" i="0" u="none" strike="noStrike" baseline="0" dirty="0" err="1">
                <a:latin typeface="TimesNewRomanPSMT"/>
              </a:rPr>
              <a:t>приміщень</a:t>
            </a:r>
            <a:r>
              <a:rPr lang="ru-RU" sz="1800" b="0" i="0" u="none" strike="noStrike" baseline="0" dirty="0">
                <a:latin typeface="TimesNewRomanPSMT"/>
              </a:rPr>
              <a:t> та </a:t>
            </a:r>
            <a:r>
              <a:rPr lang="ru-RU" sz="1800" b="0" i="0" u="none" strike="noStrike" baseline="0" dirty="0" err="1">
                <a:latin typeface="TimesNewRomanPSMT"/>
              </a:rPr>
              <a:t>інженерних</a:t>
            </a:r>
            <a:r>
              <a:rPr lang="ru-RU" sz="1800" b="0" i="0" u="none" strike="noStrike" baseline="0" dirty="0">
                <a:latin typeface="TimesNewRomanPSMT"/>
              </a:rPr>
              <a:t> </a:t>
            </a:r>
            <a:r>
              <a:rPr lang="ru-RU" sz="1800" b="0" i="0" u="none" strike="noStrike" baseline="0" dirty="0" err="1">
                <a:latin typeface="TimesNewRomanPSMT"/>
              </a:rPr>
              <a:t>комунікацій</a:t>
            </a:r>
            <a:r>
              <a:rPr lang="ru-RU" sz="1800" b="0" i="0" u="none" strike="noStrike" baseline="0" dirty="0">
                <a:latin typeface="TimesNewRomanPSMT"/>
              </a:rPr>
              <a:t> закладу </a:t>
            </a:r>
            <a:r>
              <a:rPr lang="ru-RU" sz="1800" b="0" i="0" u="none" strike="noStrike" baseline="0" dirty="0" err="1">
                <a:latin typeface="TimesNewRomanPSMT"/>
              </a:rPr>
              <a:t>освіти</a:t>
            </a:r>
            <a:r>
              <a:rPr lang="ru-RU" sz="1800" b="0" i="0" u="none" strike="noStrike" baseline="0" dirty="0">
                <a:latin typeface="TimesNewRomanPSMT"/>
              </a:rPr>
              <a:t> до початку </a:t>
            </a:r>
            <a:r>
              <a:rPr lang="ru-RU" sz="1800" b="0" i="0" u="none" strike="noStrike" baseline="0" dirty="0" err="1">
                <a:latin typeface="TimesNewRomanPSMT"/>
              </a:rPr>
              <a:t>навчального</a:t>
            </a:r>
            <a:r>
              <a:rPr lang="ru-RU" sz="1800" b="0" i="0" u="none" strike="noStrike" baseline="0" dirty="0">
                <a:latin typeface="TimesNewRomanPSMT"/>
              </a:rPr>
              <a:t> року та </a:t>
            </a:r>
            <a:r>
              <a:rPr lang="ru-RU" sz="1800" b="0" i="0" u="none" strike="noStrike" baseline="0" dirty="0" err="1">
                <a:latin typeface="TimesNewRomanPSMT"/>
              </a:rPr>
              <a:t>опалювального</a:t>
            </a:r>
            <a:r>
              <a:rPr lang="ru-RU" sz="1800" b="0" i="0" u="none" strike="noStrike" baseline="0" dirty="0">
                <a:latin typeface="TimesNewRomanPSMT"/>
              </a:rPr>
              <a:t> сезону ; </a:t>
            </a:r>
            <a:endParaRPr lang="ru-RU" sz="1800" b="0" i="0" u="none" strike="noStrike" baseline="0" dirty="0">
              <a:latin typeface="TimesNewRomanPSMT"/>
            </a:endParaRPr>
          </a:p>
          <a:p>
            <a:pPr marL="0" indent="0" algn="l">
              <a:buNone/>
            </a:pPr>
            <a:r>
              <a:rPr lang="ru-RU" sz="1800" b="0" i="0" u="none" strike="noStrike" baseline="0" dirty="0">
                <a:latin typeface="TimesNewRomanPSMT"/>
              </a:rPr>
              <a:t> </a:t>
            </a:r>
            <a:r>
              <a:rPr lang="ru-RU" sz="1800" b="0" i="0" u="none" strike="noStrike" baseline="0" dirty="0" err="1">
                <a:latin typeface="TimesNewRomanPSMT"/>
              </a:rPr>
              <a:t>акти</a:t>
            </a:r>
            <a:r>
              <a:rPr lang="ru-RU" sz="1800" b="0" i="0" u="none" strike="noStrike" baseline="0" dirty="0" err="1">
                <a:latin typeface="Times New Roman" panose="02020603050405020304" pitchFamily="18" charset="0"/>
              </a:rPr>
              <a:t>-</a:t>
            </a:r>
            <a:r>
              <a:rPr lang="ru-RU" sz="1800" b="0" i="0" u="none" strike="noStrike" baseline="0" dirty="0" err="1">
                <a:latin typeface="TimesNewRomanPSMT"/>
              </a:rPr>
              <a:t>дозволи</a:t>
            </a:r>
            <a:r>
              <a:rPr lang="ru-RU" sz="1800" b="0" i="0" u="none" strike="noStrike" baseline="0" dirty="0">
                <a:latin typeface="TimesNewRomanPSMT"/>
              </a:rPr>
              <a:t> на </a:t>
            </a:r>
            <a:r>
              <a:rPr lang="ru-RU" sz="1800" b="0" i="0" u="none" strike="noStrike" baseline="0" dirty="0" err="1">
                <a:latin typeface="TimesNewRomanPSMT"/>
              </a:rPr>
              <a:t>введення</a:t>
            </a:r>
            <a:r>
              <a:rPr lang="ru-RU" sz="1800" b="0" i="0" u="none" strike="noStrike" baseline="0" dirty="0">
                <a:latin typeface="TimesNewRomanPSMT"/>
              </a:rPr>
              <a:t> </a:t>
            </a:r>
            <a:r>
              <a:rPr lang="ru-RU" sz="1800" b="0" i="0" u="none" strike="noStrike" baseline="0" dirty="0" err="1">
                <a:latin typeface="TimesNewRomanPSMT"/>
              </a:rPr>
              <a:t>їх</a:t>
            </a:r>
            <a:r>
              <a:rPr lang="ru-RU" sz="1800" b="0" i="0" u="none" strike="noStrike" baseline="0" dirty="0">
                <a:latin typeface="TimesNewRomanPSMT"/>
              </a:rPr>
              <a:t> в </a:t>
            </a:r>
            <a:r>
              <a:rPr lang="ru-RU" sz="1800" b="0" i="0" u="none" strike="noStrike" baseline="0" dirty="0" err="1">
                <a:latin typeface="TimesNewRomanPSMT"/>
              </a:rPr>
              <a:t>експлуатацію</a:t>
            </a:r>
            <a:r>
              <a:rPr lang="ru-RU" sz="1800" b="0" i="0" u="none" strike="noStrike" baseline="0" dirty="0">
                <a:latin typeface="TimesNewRomanPSMT"/>
              </a:rPr>
              <a:t> .</a:t>
            </a:r>
            <a:endParaRPr lang="ru-RU" sz="1800" b="0" i="0" u="none" strike="noStrike" baseline="0" dirty="0">
              <a:latin typeface="TimesNewRomanPSMT"/>
            </a:endParaRPr>
          </a:p>
          <a:p>
            <a:pPr marL="0" indent="0" algn="l">
              <a:buNone/>
            </a:pPr>
            <a:r>
              <a:rPr lang="ru-RU" sz="1800" b="0" i="0" u="none" strike="noStrike" baseline="0" dirty="0">
                <a:latin typeface="TimesNewRomanPSMT"/>
              </a:rPr>
              <a:t> До акт</a:t>
            </a:r>
            <a:r>
              <a:rPr lang="ru-RU" sz="1800" b="0" i="0" u="none" strike="noStrike" baseline="0" dirty="0">
                <a:latin typeface="Times New Roman" panose="02020603050405020304" pitchFamily="18" charset="0"/>
              </a:rPr>
              <a:t>-</a:t>
            </a:r>
            <a:r>
              <a:rPr lang="ru-RU" sz="1800" b="0" i="0" u="none" strike="noStrike" baseline="0" dirty="0" err="1">
                <a:latin typeface="TimesNewRomanPSMT"/>
              </a:rPr>
              <a:t>дозволу</a:t>
            </a:r>
            <a:r>
              <a:rPr lang="ru-RU" sz="1800" b="0" i="0" u="none" strike="noStrike" baseline="0" dirty="0">
                <a:latin typeface="TimesNewRomanPSMT"/>
              </a:rPr>
              <a:t> </a:t>
            </a:r>
            <a:r>
              <a:rPr lang="ru-RU" sz="1800" b="0" i="0" u="none" strike="noStrike" baseline="0" dirty="0" err="1">
                <a:latin typeface="TimesNewRomanPSMT"/>
              </a:rPr>
              <a:t>навведення</a:t>
            </a:r>
            <a:r>
              <a:rPr lang="ru-RU" sz="1800" b="0" i="0" u="none" strike="noStrike" baseline="0" dirty="0">
                <a:latin typeface="TimesNewRomanPSMT"/>
              </a:rPr>
              <a:t> в </a:t>
            </a:r>
            <a:r>
              <a:rPr lang="ru-RU" sz="1800" b="0" i="0" u="none" strike="noStrike" baseline="0" dirty="0" err="1">
                <a:latin typeface="TimesNewRomanPSMT"/>
              </a:rPr>
              <a:t>експлуатацію</a:t>
            </a:r>
            <a:r>
              <a:rPr lang="ru-RU" sz="1800" b="0" i="0" u="none" strike="noStrike" baseline="0" dirty="0">
                <a:latin typeface="TimesNewRomanPSMT"/>
              </a:rPr>
              <a:t> спортзалу і </a:t>
            </a:r>
            <a:r>
              <a:rPr lang="ru-RU" sz="1800" b="0" i="0" u="none" strike="noStrike" baseline="0" dirty="0" err="1">
                <a:latin typeface="TimesNewRomanPSMT"/>
              </a:rPr>
              <a:t>спортивних</a:t>
            </a:r>
            <a:r>
              <a:rPr lang="ru-RU" sz="1800" b="0" i="0" u="none" strike="noStrike" baseline="0" dirty="0">
                <a:latin typeface="TimesNewRomanPSMT"/>
              </a:rPr>
              <a:t> </a:t>
            </a:r>
            <a:r>
              <a:rPr lang="ru-RU" sz="1800" b="0" i="0" u="none" strike="noStrike" baseline="0" dirty="0" err="1">
                <a:latin typeface="TimesNewRomanPSMT"/>
              </a:rPr>
              <a:t>споруд</a:t>
            </a:r>
            <a:r>
              <a:rPr lang="ru-RU" sz="1800" b="0" i="0" u="none" strike="noStrike" baseline="0" dirty="0">
                <a:latin typeface="TimesNewRomanPSMT"/>
              </a:rPr>
              <a:t> </a:t>
            </a:r>
            <a:r>
              <a:rPr lang="ru-RU" sz="1800" b="0" i="0" u="none" strike="noStrike" baseline="0" dirty="0" err="1">
                <a:latin typeface="TimesNewRomanPSMT"/>
              </a:rPr>
              <a:t>додаються</a:t>
            </a:r>
            <a:r>
              <a:rPr lang="ru-RU" sz="1800" b="0" i="0" u="none" strike="noStrike" baseline="0" dirty="0">
                <a:latin typeface="TimesNewRomanPSMT"/>
              </a:rPr>
              <a:t> </a:t>
            </a:r>
            <a:r>
              <a:rPr lang="ru-RU" sz="1800" b="0" i="0" u="none" strike="noStrike" baseline="0" dirty="0" err="1">
                <a:latin typeface="TimesNewRomanPSMT"/>
              </a:rPr>
              <a:t>відомості</a:t>
            </a:r>
            <a:r>
              <a:rPr lang="ru-RU" sz="1800" b="0" i="0" u="none" strike="noStrike" baseline="0" dirty="0">
                <a:latin typeface="TimesNewRomanPSMT"/>
              </a:rPr>
              <a:t> про </a:t>
            </a:r>
            <a:r>
              <a:rPr lang="ru-RU" sz="1800" b="0" i="0" u="none" strike="noStrike" baseline="0" dirty="0" err="1">
                <a:latin typeface="TimesNewRomanPSMT"/>
              </a:rPr>
              <a:t>випробування</a:t>
            </a:r>
            <a:r>
              <a:rPr lang="ru-RU" sz="1800" b="0" i="0" u="none" strike="noStrike" baseline="0" dirty="0">
                <a:latin typeface="TimesNewRomanPSMT"/>
              </a:rPr>
              <a:t> </a:t>
            </a:r>
            <a:r>
              <a:rPr lang="ru-RU" sz="1800" b="0" i="0" u="none" strike="noStrike" baseline="0" dirty="0" err="1">
                <a:latin typeface="TimesNewRomanPSMT"/>
              </a:rPr>
              <a:t>навчального</a:t>
            </a:r>
            <a:r>
              <a:rPr lang="ru-RU" sz="1800" b="0" i="0" u="none" strike="noStrike" baseline="0" dirty="0">
                <a:latin typeface="TimesNewRomanPSMT"/>
              </a:rPr>
              <a:t> спортивного </a:t>
            </a:r>
            <a:r>
              <a:rPr lang="ru-RU" sz="1800" b="0" i="0" u="none" strike="noStrike" baseline="0" dirty="0" err="1">
                <a:latin typeface="TimesNewRomanPSMT"/>
              </a:rPr>
              <a:t>обладнання</a:t>
            </a:r>
            <a:r>
              <a:rPr lang="ru-RU" sz="1800" b="0" i="0" u="none" strike="noStrike" baseline="0" dirty="0">
                <a:latin typeface="TimesNewRomanPSMT"/>
              </a:rPr>
              <a:t>, </a:t>
            </a:r>
            <a:r>
              <a:rPr lang="ru-RU" sz="1800" b="0" i="0" u="none" strike="noStrike" baseline="0" dirty="0" err="1">
                <a:latin typeface="TimesNewRomanPSMT"/>
              </a:rPr>
              <a:t>що</a:t>
            </a:r>
            <a:r>
              <a:rPr lang="ru-RU" sz="1800" b="0" i="0" u="none" strike="noStrike" baseline="0" dirty="0">
                <a:latin typeface="TimesNewRomanPSMT"/>
              </a:rPr>
              <a:t> </a:t>
            </a:r>
            <a:r>
              <a:rPr lang="ru-RU" sz="1800" b="0" i="0" u="none" strike="noStrike" baseline="0" dirty="0" err="1">
                <a:latin typeface="TimesNewRomanPSMT"/>
              </a:rPr>
              <a:t>розміщено</a:t>
            </a:r>
            <a:r>
              <a:rPr lang="ru-RU" sz="1800" b="0" i="0" u="none" strike="noStrike" baseline="0" dirty="0">
                <a:latin typeface="TimesNewRomanPSMT"/>
              </a:rPr>
              <a:t> в них для </a:t>
            </a:r>
            <a:r>
              <a:rPr lang="ru-RU" sz="1800" b="0" i="0" u="none" strike="noStrike" baseline="0" dirty="0" err="1">
                <a:latin typeface="TimesNewRomanPSMT"/>
              </a:rPr>
              <a:t>використання</a:t>
            </a:r>
            <a:r>
              <a:rPr lang="ru-RU" sz="1800" b="0" i="0" u="none" strike="noStrike" baseline="0" dirty="0">
                <a:latin typeface="TimesNewRomanPSMT"/>
              </a:rPr>
              <a:t> в </a:t>
            </a:r>
            <a:r>
              <a:rPr lang="ru-RU" sz="1800" b="0" i="0" u="none" strike="noStrike" baseline="0" dirty="0" err="1">
                <a:latin typeface="TimesNewRomanPSMT"/>
              </a:rPr>
              <a:t>освітньому</a:t>
            </a:r>
            <a:r>
              <a:rPr lang="ru-RU" sz="1800" b="0" i="0" u="none" strike="noStrike" baseline="0" dirty="0">
                <a:latin typeface="TimesNewRomanPSMT"/>
              </a:rPr>
              <a:t> </a:t>
            </a:r>
            <a:r>
              <a:rPr lang="ru-RU" sz="1800" b="0" i="0" u="none" strike="noStrike" baseline="0" dirty="0" err="1">
                <a:latin typeface="TimesNewRomanPSMT"/>
              </a:rPr>
              <a:t>процесі</a:t>
            </a:r>
            <a:r>
              <a:rPr lang="ru-RU" sz="1800" b="0" i="0" u="none" strike="noStrike" baseline="0" dirty="0">
                <a:latin typeface="TimesNewRomanPSMT"/>
              </a:rPr>
              <a:t>;</a:t>
            </a:r>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r>
              <a:rPr lang="uk-UA" dirty="0"/>
              <a:t>акт оцінки стану готовності захисної споруди цивільного захисту (сховище або протирадіаційне укриття, що є на балансі закладу освіти</a:t>
            </a:r>
            <a:endParaRPr lang="uk-UA" dirty="0"/>
          </a:p>
          <a:p>
            <a:r>
              <a:rPr lang="uk-UA" dirty="0"/>
              <a:t>акт оцінки об'єкта (будівлі, споруди, приміщення) щодо можливості його використання для укриття населення як найпростішого укриття .</a:t>
            </a:r>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18299"/>
          <a:stretch>
            <a:fillRect/>
          </a:stretch>
        </p:blipFill>
        <p:spPr bwMode="auto">
          <a:xfrm>
            <a:off x="1724608" y="709127"/>
            <a:ext cx="8742784" cy="4749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1212980"/>
            <a:ext cx="10515600" cy="3965509"/>
          </a:xfrm>
        </p:spPr>
        <p:txBody>
          <a:bodyPr>
            <a:noAutofit/>
          </a:bodyPr>
          <a:lstStyle/>
          <a:p>
            <a:pPr marL="0" indent="0" algn="l">
              <a:buNone/>
            </a:pPr>
            <a:r>
              <a:rPr lang="uk-UA" sz="2400" b="0" i="0" u="none" strike="noStrike" baseline="0" dirty="0">
                <a:latin typeface="Arial" panose="020B0604020202020204" pitchFamily="34" charset="0"/>
                <a:cs typeface="Arial" panose="020B0604020202020204" pitchFamily="34" charset="0"/>
              </a:rPr>
              <a:t>Після огляду постійно діючою технічною комісією заклад освіти приймає </a:t>
            </a:r>
            <a:r>
              <a:rPr lang="ru-RU" sz="2400" b="0" i="0" u="none" strike="noStrike" baseline="0" dirty="0">
                <a:latin typeface="Arial" panose="020B0604020202020204" pitchFamily="34" charset="0"/>
                <a:cs typeface="Arial" panose="020B0604020202020204" pitchFamily="34" charset="0"/>
              </a:rPr>
              <a:t>в </a:t>
            </a:r>
            <a:r>
              <a:rPr lang="ru-RU" sz="2400" b="0" i="0" u="none" strike="noStrike" baseline="0" dirty="0" err="1">
                <a:latin typeface="Arial" panose="020B0604020202020204" pitchFamily="34" charset="0"/>
                <a:cs typeface="Arial" panose="020B0604020202020204" pitchFamily="34" charset="0"/>
              </a:rPr>
              <a:t>експлуатацію</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комісія</a:t>
            </a:r>
            <a:r>
              <a:rPr lang="ru-RU" sz="2400" b="0" i="0" u="none" strike="noStrike" baseline="0" dirty="0">
                <a:latin typeface="Arial" panose="020B0604020202020204" pitchFamily="34" charset="0"/>
                <a:cs typeface="Arial" panose="020B0604020202020204" pitchFamily="34" charset="0"/>
              </a:rPr>
              <a:t>, створена за наказом </a:t>
            </a:r>
            <a:r>
              <a:rPr lang="ru-RU" sz="2400" b="0" i="0" u="none" strike="noStrike" baseline="0" dirty="0" err="1">
                <a:latin typeface="Arial" panose="020B0604020202020204" pitchFamily="34" charset="0"/>
                <a:cs typeface="Arial" panose="020B0604020202020204" pitchFamily="34" charset="0"/>
              </a:rPr>
              <a:t>відповідного</a:t>
            </a:r>
            <a:r>
              <a:rPr lang="ru-RU" sz="2400" b="0" i="0" u="none" strike="noStrike" baseline="0" dirty="0">
                <a:latin typeface="Arial" panose="020B0604020202020204" pitchFamily="34" charset="0"/>
                <a:cs typeface="Arial" panose="020B0604020202020204" pitchFamily="34" charset="0"/>
              </a:rPr>
              <a:t> органу </a:t>
            </a:r>
            <a:r>
              <a:rPr lang="ru-RU" sz="2400" b="0" i="0" u="none" strike="noStrike" baseline="0" dirty="0" err="1">
                <a:latin typeface="Arial" panose="020B0604020202020204" pitchFamily="34" charset="0"/>
                <a:cs typeface="Arial" panose="020B0604020202020204" pitchFamily="34" charset="0"/>
              </a:rPr>
              <a:t>управління</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освітою</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залежно</a:t>
            </a:r>
            <a:r>
              <a:rPr lang="ru-RU" sz="2400" b="0" i="0" u="none" strike="noStrike" baseline="0" dirty="0">
                <a:latin typeface="Arial" panose="020B0604020202020204" pitchFamily="34" charset="0"/>
                <a:cs typeface="Arial" panose="020B0604020202020204" pitchFamily="34" charset="0"/>
              </a:rPr>
              <a:t> від </a:t>
            </a:r>
            <a:r>
              <a:rPr lang="ru-RU" sz="2400" b="0" i="0" u="none" strike="noStrike" baseline="0" dirty="0" err="1">
                <a:latin typeface="Arial" panose="020B0604020202020204" pitchFamily="34" charset="0"/>
                <a:cs typeface="Arial" panose="020B0604020202020204" pitchFamily="34" charset="0"/>
              </a:rPr>
              <a:t>підпорядкування</a:t>
            </a:r>
            <a:r>
              <a:rPr lang="ru-RU" sz="2400" b="0" i="0" u="none" strike="noStrike" baseline="0" dirty="0">
                <a:latin typeface="Arial" panose="020B0604020202020204" pitchFamily="34" charset="0"/>
                <a:cs typeface="Arial" panose="020B0604020202020204" pitchFamily="34" charset="0"/>
              </a:rPr>
              <a:t>), до </a:t>
            </a:r>
            <a:r>
              <a:rPr lang="ru-RU" sz="2400" b="0" i="0" u="none" strike="noStrike" baseline="0" dirty="0" err="1">
                <a:latin typeface="Arial" panose="020B0604020202020204" pitchFamily="34" charset="0"/>
                <a:cs typeface="Arial" panose="020B0604020202020204" pitchFamily="34" charset="0"/>
              </a:rPr>
              <a:t>якої</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входять</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представник</a:t>
            </a:r>
            <a:r>
              <a:rPr lang="ru-RU" sz="2400" b="0" i="0" u="none" strike="noStrike" baseline="0" dirty="0">
                <a:latin typeface="Arial" panose="020B0604020202020204" pitchFamily="34" charset="0"/>
                <a:cs typeface="Arial" panose="020B0604020202020204" pitchFamily="34" charset="0"/>
              </a:rPr>
              <a:t> органу </a:t>
            </a:r>
            <a:r>
              <a:rPr lang="ru-RU" sz="2400" b="0" i="0" u="none" strike="noStrike" baseline="0" dirty="0" err="1">
                <a:latin typeface="Arial" panose="020B0604020202020204" pitchFamily="34" charset="0"/>
                <a:cs typeface="Arial" panose="020B0604020202020204" pitchFamily="34" charset="0"/>
              </a:rPr>
              <a:t>управління</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освітою</a:t>
            </a:r>
            <a:r>
              <a:rPr lang="ru-RU" sz="2400" b="0" i="0" u="none" strike="noStrike" baseline="0" dirty="0">
                <a:latin typeface="Arial" panose="020B0604020202020204" pitchFamily="34" charset="0"/>
                <a:cs typeface="Arial" panose="020B0604020202020204" pitchFamily="34" charset="0"/>
              </a:rPr>
              <a:t> (голова </a:t>
            </a:r>
            <a:r>
              <a:rPr lang="ru-RU" sz="2400" b="0" i="0" u="none" strike="noStrike" baseline="0" dirty="0" err="1">
                <a:latin typeface="Arial" panose="020B0604020202020204" pitchFamily="34" charset="0"/>
                <a:cs typeface="Arial" panose="020B0604020202020204" pitchFamily="34" charset="0"/>
              </a:rPr>
              <a:t>комісії</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керівник</a:t>
            </a:r>
            <a:r>
              <a:rPr lang="ru-RU" sz="2400" b="0" i="0" u="none" strike="noStrike" baseline="0" dirty="0">
                <a:latin typeface="Arial" panose="020B0604020202020204" pitchFamily="34" charset="0"/>
                <a:cs typeface="Arial" panose="020B0604020202020204" pitchFamily="34" charset="0"/>
              </a:rPr>
              <a:t> закладу </a:t>
            </a:r>
            <a:r>
              <a:rPr lang="ru-RU" sz="2400" b="0" i="0" u="none" strike="noStrike" baseline="0" dirty="0" err="1">
                <a:latin typeface="Arial" panose="020B0604020202020204" pitchFamily="34" charset="0"/>
                <a:cs typeface="Arial" panose="020B0604020202020204" pitchFamily="34" charset="0"/>
              </a:rPr>
              <a:t>освіти</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представник</a:t>
            </a:r>
            <a:r>
              <a:rPr lang="ru-RU" sz="2400" dirty="0">
                <a:latin typeface="Arial" panose="020B0604020202020204" pitchFamily="34" charset="0"/>
                <a:cs typeface="Arial" panose="020B0604020202020204" pitchFamily="34" charset="0"/>
              </a:rPr>
              <a:t> </a:t>
            </a:r>
            <a:r>
              <a:rPr lang="uk-UA" sz="2400" b="0" i="0" u="none" strike="noStrike" baseline="0" dirty="0">
                <a:latin typeface="Arial" panose="020B0604020202020204" pitchFamily="34" charset="0"/>
                <a:cs typeface="Arial" panose="020B0604020202020204" pitchFamily="34" charset="0"/>
              </a:rPr>
              <a:t>профспілкової організації закладу освіти (у разі відсутності профспілкової </a:t>
            </a:r>
            <a:r>
              <a:rPr lang="ru-RU" sz="2400" b="0" i="0" u="none" strike="noStrike" baseline="0" dirty="0" err="1">
                <a:latin typeface="Arial" panose="020B0604020202020204" pitchFamily="34" charset="0"/>
                <a:cs typeface="Arial" panose="020B0604020202020204" pitchFamily="34" charset="0"/>
              </a:rPr>
              <a:t>організації</a:t>
            </a:r>
            <a:r>
              <a:rPr lang="ru-RU" sz="2400" b="0" i="0" u="none" strike="noStrike" baseline="0" dirty="0">
                <a:latin typeface="Arial" panose="020B0604020202020204" pitchFamily="34" charset="0"/>
                <a:cs typeface="Arial" panose="020B0604020202020204" pitchFamily="34" charset="0"/>
              </a:rPr>
              <a:t> – </a:t>
            </a:r>
            <a:r>
              <a:rPr lang="ru-RU" sz="2400" b="0" i="0" u="none" strike="noStrike" baseline="0" dirty="0" err="1">
                <a:latin typeface="Arial" panose="020B0604020202020204" pitchFamily="34" charset="0"/>
                <a:cs typeface="Arial" panose="020B0604020202020204" pitchFamily="34" charset="0"/>
              </a:rPr>
              <a:t>уповноважений</a:t>
            </a:r>
            <a:r>
              <a:rPr lang="ru-RU" sz="2400" b="0" i="0" u="none" strike="noStrike" baseline="0" dirty="0">
                <a:latin typeface="Arial" panose="020B0604020202020204" pitchFamily="34" charset="0"/>
                <a:cs typeface="Arial" panose="020B0604020202020204" pitchFamily="34" charset="0"/>
              </a:rPr>
              <a:t> трудового </a:t>
            </a:r>
            <a:r>
              <a:rPr lang="ru-RU" sz="2400" b="0" i="0" u="none" strike="noStrike" baseline="0" dirty="0" err="1">
                <a:latin typeface="Arial" panose="020B0604020202020204" pitchFamily="34" charset="0"/>
                <a:cs typeface="Arial" panose="020B0604020202020204" pitchFamily="34" charset="0"/>
              </a:rPr>
              <a:t>колективу</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представник</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територіального</a:t>
            </a:r>
            <a:r>
              <a:rPr lang="ru-RU" sz="2400" b="0" i="0" u="none" strike="noStrike" baseline="0" dirty="0">
                <a:latin typeface="Arial" panose="020B0604020202020204" pitchFamily="34" charset="0"/>
                <a:cs typeface="Arial" panose="020B0604020202020204" pitchFamily="34" charset="0"/>
              </a:rPr>
              <a:t> органу </a:t>
            </a:r>
            <a:r>
              <a:rPr lang="ru-RU" sz="2400" b="0" i="0" u="none" strike="noStrike" baseline="0" dirty="0" err="1">
                <a:latin typeface="Arial" panose="020B0604020202020204" pitchFamily="34" charset="0"/>
                <a:cs typeface="Arial" panose="020B0604020202020204" pitchFamily="34" charset="0"/>
              </a:rPr>
              <a:t>Державної</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служби</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якості</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освіти</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України</a:t>
            </a:r>
            <a:r>
              <a:rPr lang="ru-RU" sz="2400" b="0" i="0" u="none" strike="noStrike" baseline="0" dirty="0">
                <a:latin typeface="Arial" panose="020B0604020202020204" pitchFamily="34" charset="0"/>
                <a:cs typeface="Arial" panose="020B0604020202020204" pitchFamily="34" charset="0"/>
              </a:rPr>
              <a:t>, а </a:t>
            </a:r>
            <a:r>
              <a:rPr lang="ru-RU" sz="2400" b="0" i="0" u="none" strike="noStrike" baseline="0" dirty="0" err="1">
                <a:latin typeface="Arial" panose="020B0604020202020204" pitchFamily="34" charset="0"/>
                <a:cs typeface="Arial" panose="020B0604020202020204" pitchFamily="34" charset="0"/>
              </a:rPr>
              <a:t>також</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представники</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місцевих</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органів</a:t>
            </a:r>
            <a:r>
              <a:rPr lang="ru-RU" sz="2400" b="0" i="0" u="none" strike="noStrike" baseline="0" dirty="0">
                <a:latin typeface="Arial" panose="020B0604020202020204" pitchFamily="34" charset="0"/>
                <a:cs typeface="Arial" panose="020B0604020202020204" pitchFamily="34" charset="0"/>
              </a:rPr>
              <a:t> державного </a:t>
            </a:r>
            <a:r>
              <a:rPr lang="ru-RU" sz="2400" b="0" i="0" u="none" strike="noStrike" baseline="0" dirty="0" err="1">
                <a:latin typeface="Arial" panose="020B0604020202020204" pitchFamily="34" charset="0"/>
                <a:cs typeface="Arial" panose="020B0604020202020204" pitchFamily="34" charset="0"/>
              </a:rPr>
              <a:t>нагляду</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цивільний</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захист</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пожежнабезпека</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Національна</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поліція</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охорона</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праці</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санітарно-епідеміологічний</a:t>
            </a:r>
            <a:r>
              <a:rPr lang="ru-RU" sz="2400" b="0" i="0" u="none" strike="noStrike" baseline="0" dirty="0">
                <a:latin typeface="Arial" panose="020B0604020202020204" pitchFamily="34" charset="0"/>
                <a:cs typeface="Arial" panose="020B0604020202020204" pitchFamily="34" charset="0"/>
              </a:rPr>
              <a:t> </a:t>
            </a:r>
            <a:r>
              <a:rPr lang="ru-RU" sz="2400" b="0" i="0" u="none" strike="noStrike" baseline="0" dirty="0" err="1">
                <a:latin typeface="Arial" panose="020B0604020202020204" pitchFamily="34" charset="0"/>
                <a:cs typeface="Arial" panose="020B0604020202020204" pitchFamily="34" charset="0"/>
              </a:rPr>
              <a:t>нагляд</a:t>
            </a:r>
            <a:r>
              <a:rPr lang="ru-RU" sz="2400" b="0" i="0" u="none" strike="noStrike" baseline="0" dirty="0">
                <a:latin typeface="Arial" panose="020B0604020202020204" pitchFamily="34" charset="0"/>
                <a:cs typeface="Arial" panose="020B0604020202020204" pitchFamily="34" charset="0"/>
              </a:rPr>
              <a:t> </a:t>
            </a:r>
            <a:r>
              <a:rPr lang="uk-UA" sz="2400" b="0" i="0" u="none" strike="noStrike" baseline="0" dirty="0">
                <a:latin typeface="Arial" panose="020B0604020202020204" pitchFamily="34" charset="0"/>
                <a:cs typeface="Arial" panose="020B0604020202020204" pitchFamily="34" charset="0"/>
              </a:rPr>
              <a:t>тощо – за згодою).</a:t>
            </a:r>
            <a:endParaRPr lang="uk-UA" sz="240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192764" y="1013861"/>
            <a:ext cx="10515600" cy="4351338"/>
          </a:xfrm>
        </p:spPr>
        <p:txBody>
          <a:bodyPr>
            <a:normAutofit fontScale="85000" lnSpcReduction="10000"/>
          </a:bodyPr>
          <a:lstStyle/>
          <a:p>
            <a:pPr marL="0" indent="0">
              <a:buNone/>
            </a:pPr>
            <a:r>
              <a:rPr lang="uk-UA" dirty="0"/>
              <a:t>Прийом в експлуатацію закладу освіти здійснюється на підставі акту</a:t>
            </a:r>
            <a:endParaRPr lang="uk-UA" dirty="0"/>
          </a:p>
          <a:p>
            <a:pPr marL="0" indent="0">
              <a:buNone/>
            </a:pPr>
            <a:r>
              <a:rPr lang="uk-UA" dirty="0"/>
              <a:t>прийому готовності закладу освіти до нового навчального року що</a:t>
            </a:r>
            <a:endParaRPr lang="uk-UA" dirty="0"/>
          </a:p>
          <a:p>
            <a:pPr marL="0" indent="0">
              <a:buNone/>
            </a:pPr>
            <a:r>
              <a:rPr lang="uk-UA" dirty="0"/>
              <a:t>затверджується керівником, який утворив відповідну комісію.</a:t>
            </a:r>
            <a:endParaRPr lang="uk-UA" dirty="0"/>
          </a:p>
          <a:p>
            <a:pPr marL="0" indent="0">
              <a:buNone/>
            </a:pPr>
            <a:r>
              <a:rPr lang="uk-UA" dirty="0"/>
              <a:t>На навчальні кабінети (лабораторії) закладу щороку перед початком</a:t>
            </a:r>
            <a:endParaRPr lang="uk-UA" dirty="0"/>
          </a:p>
          <a:p>
            <a:pPr marL="0" indent="0">
              <a:buNone/>
            </a:pPr>
            <a:r>
              <a:rPr lang="uk-UA" dirty="0"/>
              <a:t>навчального року складаються (оновлюються) паспорти.</a:t>
            </a:r>
            <a:endParaRPr lang="uk-UA" dirty="0"/>
          </a:p>
          <a:p>
            <a:pPr marL="0" indent="0">
              <a:buNone/>
            </a:pPr>
            <a:r>
              <a:rPr lang="uk-UA" dirty="0"/>
              <a:t>Під час підготовки приміщень та обладнання закладу освіти до нового</a:t>
            </a:r>
            <a:endParaRPr lang="uk-UA" dirty="0"/>
          </a:p>
          <a:p>
            <a:pPr marL="0" indent="0">
              <a:buNone/>
            </a:pPr>
            <a:r>
              <a:rPr lang="uk-UA" dirty="0"/>
              <a:t>навчального року заступник керівника з адміністративно-господарської роботи</a:t>
            </a:r>
            <a:endParaRPr lang="uk-UA" dirty="0"/>
          </a:p>
          <a:p>
            <a:pPr marL="0" indent="0">
              <a:buNone/>
            </a:pPr>
            <a:r>
              <a:rPr lang="uk-UA" dirty="0"/>
              <a:t>проводить перегляд термінів перевірки експлуатації обладнання і технічних</a:t>
            </a:r>
            <a:endParaRPr lang="uk-UA" dirty="0"/>
          </a:p>
          <a:p>
            <a:pPr marL="0" indent="0">
              <a:buNone/>
            </a:pPr>
            <a:r>
              <a:rPr lang="uk-UA" dirty="0"/>
              <a:t>засобів, подає інформацію керівнику про необхідність проведення перевірки</a:t>
            </a:r>
            <a:endParaRPr lang="uk-UA" dirty="0"/>
          </a:p>
          <a:p>
            <a:pPr marL="0" indent="0">
              <a:buNone/>
            </a:pPr>
            <a:r>
              <a:rPr lang="uk-UA" dirty="0"/>
              <a:t>захисних засобів і обладнання, яке експлуатується в закладі освіти.</a:t>
            </a:r>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289249"/>
            <a:ext cx="10515600" cy="5887714"/>
          </a:xfrm>
        </p:spPr>
        <p:txBody>
          <a:bodyPr>
            <a:normAutofit fontScale="70000" lnSpcReduction="20000"/>
          </a:bodyPr>
          <a:lstStyle/>
          <a:p>
            <a:pPr marL="0" indent="0" algn="l">
              <a:buNone/>
            </a:pPr>
            <a:r>
              <a:rPr lang="ru-RU" sz="2800" b="0" i="0" u="none" strike="noStrike" baseline="0" dirty="0" err="1">
                <a:latin typeface="TimesNewRomanPSMT"/>
              </a:rPr>
              <a:t>Під</a:t>
            </a:r>
            <a:r>
              <a:rPr lang="ru-RU" sz="2800" b="0" i="0" u="none" strike="noStrike" baseline="0" dirty="0">
                <a:latin typeface="TimesNewRomanPSMT"/>
              </a:rPr>
              <a:t> час </a:t>
            </a:r>
            <a:r>
              <a:rPr lang="ru-RU" sz="2800" b="0" i="0" u="none" strike="noStrike" baseline="0" dirty="0" err="1">
                <a:latin typeface="TimesNewRomanPSMT"/>
              </a:rPr>
              <a:t>перевірки</a:t>
            </a:r>
            <a:r>
              <a:rPr lang="ru-RU" sz="2800" b="0" i="0" u="none" strike="noStrike" baseline="0" dirty="0">
                <a:latin typeface="TimesNewRomanPSMT"/>
              </a:rPr>
              <a:t> </a:t>
            </a:r>
            <a:r>
              <a:rPr lang="ru-RU" sz="2800" b="0" i="0" u="none" strike="noStrike" baseline="0" dirty="0" err="1">
                <a:latin typeface="TimesNewRomanPSMT"/>
              </a:rPr>
              <a:t>готовності</a:t>
            </a:r>
            <a:r>
              <a:rPr lang="ru-RU" sz="2800" b="0" i="0" u="none" strike="noStrike" baseline="0" dirty="0">
                <a:latin typeface="TimesNewRomanPSMT"/>
              </a:rPr>
              <a:t> закладу </a:t>
            </a:r>
            <a:r>
              <a:rPr lang="ru-RU" sz="2800" b="0" i="0" u="none" strike="noStrike" baseline="0" dirty="0" err="1">
                <a:latin typeface="TimesNewRomanPSMT"/>
              </a:rPr>
              <a:t>освіти</a:t>
            </a:r>
            <a:r>
              <a:rPr lang="ru-RU" sz="2800" b="0" i="0" u="none" strike="noStrike" baseline="0" dirty="0">
                <a:latin typeface="TimesNewRomanPSMT"/>
              </a:rPr>
              <a:t> до нового </a:t>
            </a:r>
            <a:r>
              <a:rPr lang="ru-RU" sz="2800" b="0" i="0" u="none" strike="noStrike" baseline="0" dirty="0" err="1">
                <a:latin typeface="TimesNewRomanPSMT"/>
              </a:rPr>
              <a:t>навчального</a:t>
            </a:r>
            <a:r>
              <a:rPr lang="ru-RU" sz="2800" b="0" i="0" u="none" strike="noStrike" baseline="0" dirty="0">
                <a:latin typeface="TimesNewRomanPSMT"/>
              </a:rPr>
              <a:t> року </a:t>
            </a:r>
            <a:r>
              <a:rPr lang="uk-UA" sz="2800" b="0" i="0" u="none" strike="noStrike" baseline="0" dirty="0">
                <a:latin typeface="TimesNewRomanPSMT"/>
              </a:rPr>
              <a:t>слід мати такі документи:</a:t>
            </a:r>
            <a:endParaRPr lang="uk-UA" sz="2800" b="0" i="0" u="none" strike="noStrike" baseline="0" dirty="0">
              <a:latin typeface="TimesNewRomanPSMT"/>
            </a:endParaRPr>
          </a:p>
          <a:p>
            <a:r>
              <a:rPr lang="ru-RU" sz="2800" b="0" i="0" u="none" strike="noStrike" baseline="0" dirty="0" err="1">
                <a:latin typeface="TimesNewRomanPSMT"/>
              </a:rPr>
              <a:t>матеріали</a:t>
            </a:r>
            <a:r>
              <a:rPr lang="ru-RU" sz="2800" b="0" i="0" u="none" strike="noStrike" baseline="0" dirty="0">
                <a:latin typeface="TimesNewRomanPSMT"/>
              </a:rPr>
              <a:t> </a:t>
            </a:r>
            <a:r>
              <a:rPr lang="ru-RU" sz="2800" b="0" i="0" u="none" strike="noStrike" baseline="0" dirty="0" err="1">
                <a:latin typeface="TimesNewRomanPSMT"/>
              </a:rPr>
              <a:t>щодо</a:t>
            </a:r>
            <a:r>
              <a:rPr lang="ru-RU" sz="2800" b="0" i="0" u="none" strike="noStrike" baseline="0" dirty="0">
                <a:latin typeface="TimesNewRomanPSMT"/>
              </a:rPr>
              <a:t> </a:t>
            </a:r>
            <a:r>
              <a:rPr lang="ru-RU" sz="2800" b="0" i="0" u="none" strike="noStrike" baseline="0" dirty="0" err="1">
                <a:latin typeface="TimesNewRomanPSMT"/>
              </a:rPr>
              <a:t>атестації</a:t>
            </a:r>
            <a:r>
              <a:rPr lang="ru-RU" sz="2800" b="0" i="0" u="none" strike="noStrike" baseline="0" dirty="0">
                <a:latin typeface="TimesNewRomanPSMT"/>
              </a:rPr>
              <a:t> закладу </a:t>
            </a:r>
            <a:r>
              <a:rPr lang="ru-RU" sz="2800" b="0" i="0" u="none" strike="noStrike" baseline="0" dirty="0" err="1">
                <a:latin typeface="TimesNewRomanPSMT"/>
              </a:rPr>
              <a:t>освіти</a:t>
            </a:r>
            <a:r>
              <a:rPr lang="ru-RU" sz="2800" b="0" i="0" u="none" strike="noStrike" baseline="0" dirty="0">
                <a:latin typeface="TimesNewRomanPSMT"/>
              </a:rPr>
              <a:t> (</a:t>
            </a:r>
            <a:r>
              <a:rPr lang="ru-RU" sz="2800" b="0" i="0" u="none" strike="noStrike" baseline="0" dirty="0" err="1">
                <a:latin typeface="TimesNewRomanPSMT"/>
              </a:rPr>
              <a:t>наявність</a:t>
            </a:r>
            <a:r>
              <a:rPr lang="ru-RU" sz="2800" b="0" i="0" u="none" strike="noStrike" baseline="0" dirty="0">
                <a:latin typeface="TimesNewRomanPSMT"/>
              </a:rPr>
              <a:t> </a:t>
            </a:r>
            <a:r>
              <a:rPr lang="ru-RU" sz="2800" b="0" i="0" u="none" strike="noStrike" baseline="0" dirty="0" err="1">
                <a:latin typeface="TimesNewRomanPSMT"/>
              </a:rPr>
              <a:t>висновку</a:t>
            </a:r>
            <a:r>
              <a:rPr lang="ru-RU" sz="2800" b="0" i="0" u="none" strike="noStrike" baseline="0" dirty="0">
                <a:latin typeface="TimesNewRomanPSMT"/>
              </a:rPr>
              <a:t> з </a:t>
            </a:r>
            <a:r>
              <a:rPr lang="ru-RU" sz="2800" b="0" i="0" u="none" strike="noStrike" baseline="0" dirty="0" err="1">
                <a:latin typeface="TimesNewRomanPSMT"/>
              </a:rPr>
              <a:t>охорони</a:t>
            </a:r>
            <a:r>
              <a:rPr lang="uk-UA" sz="2800" b="0" i="0" u="none" strike="noStrike" baseline="0" dirty="0">
                <a:latin typeface="TimesNewRomanPSMT"/>
              </a:rPr>
              <a:t>праці);</a:t>
            </a:r>
            <a:endParaRPr lang="uk-UA" sz="2800" b="0" i="0" u="none" strike="noStrike" baseline="0" dirty="0">
              <a:latin typeface="TimesNewRomanPSMT"/>
            </a:endParaRPr>
          </a:p>
          <a:p>
            <a:r>
              <a:rPr lang="ru-RU" sz="2800" b="0" i="0" u="none" strike="noStrike" baseline="0" dirty="0">
                <a:latin typeface="TimesNewRomanPSMT"/>
              </a:rPr>
              <a:t>правила </a:t>
            </a:r>
            <a:r>
              <a:rPr lang="ru-RU" sz="2800" b="0" i="0" u="none" strike="noStrike" baseline="0" dirty="0" err="1">
                <a:latin typeface="TimesNewRomanPSMT"/>
              </a:rPr>
              <a:t>внутрішнього</a:t>
            </a:r>
            <a:r>
              <a:rPr lang="ru-RU" sz="2800" b="0" i="0" u="none" strike="noStrike" baseline="0" dirty="0">
                <a:latin typeface="TimesNewRomanPSMT"/>
              </a:rPr>
              <a:t> трудового </a:t>
            </a:r>
            <a:r>
              <a:rPr lang="ru-RU" sz="2800" b="0" i="0" u="none" strike="noStrike" baseline="0" dirty="0" err="1">
                <a:latin typeface="TimesNewRomanPSMT"/>
              </a:rPr>
              <a:t>розпорядку</a:t>
            </a:r>
            <a:r>
              <a:rPr lang="ru-RU" sz="2800" b="0" i="0" u="none" strike="noStrike" baseline="0" dirty="0">
                <a:latin typeface="TimesNewRomanPSMT"/>
              </a:rPr>
              <a:t> для </a:t>
            </a:r>
            <a:r>
              <a:rPr lang="ru-RU" sz="2800" b="0" i="0" u="none" strike="noStrike" baseline="0" dirty="0" err="1">
                <a:latin typeface="TimesNewRomanPSMT"/>
              </a:rPr>
              <a:t>працівників</a:t>
            </a:r>
            <a:r>
              <a:rPr lang="ru-RU" sz="2800" b="0" i="0" u="none" strike="noStrike" baseline="0" dirty="0">
                <a:latin typeface="TimesNewRomanPSMT"/>
              </a:rPr>
              <a:t> закладу</a:t>
            </a:r>
            <a:r>
              <a:rPr lang="uk-UA" sz="2800" b="0" i="0" u="none" strike="noStrike" baseline="0" dirty="0">
                <a:latin typeface="TimesNewRomanPSMT"/>
              </a:rPr>
              <a:t>освіти, що затверджені керівником;</a:t>
            </a:r>
            <a:endParaRPr lang="uk-UA" sz="2800" b="0" i="0" u="none" strike="noStrike" baseline="0" dirty="0">
              <a:latin typeface="TimesNewRomanPSMT"/>
            </a:endParaRPr>
          </a:p>
          <a:p>
            <a:r>
              <a:rPr lang="ru-RU" sz="2800" b="0" i="0" u="none" strike="noStrike" baseline="0" dirty="0" err="1">
                <a:latin typeface="TimesNewRomanPSMT"/>
              </a:rPr>
              <a:t>колективний</a:t>
            </a:r>
            <a:r>
              <a:rPr lang="ru-RU" sz="2800" b="0" i="0" u="none" strike="noStrike" baseline="0" dirty="0">
                <a:latin typeface="TimesNewRomanPSMT"/>
              </a:rPr>
              <a:t> </a:t>
            </a:r>
            <a:r>
              <a:rPr lang="ru-RU" sz="2800" b="0" i="0" u="none" strike="noStrike" baseline="0" dirty="0" err="1">
                <a:latin typeface="TimesNewRomanPSMT"/>
              </a:rPr>
              <a:t>договір</a:t>
            </a:r>
            <a:r>
              <a:rPr lang="ru-RU" sz="2800" b="0" i="0" u="none" strike="noStrike" baseline="0" dirty="0">
                <a:latin typeface="TimesNewRomanPSMT"/>
              </a:rPr>
              <a:t> (</a:t>
            </a:r>
            <a:r>
              <a:rPr lang="ru-RU" sz="2800" b="0" i="0" u="none" strike="noStrike" baseline="0" dirty="0" err="1">
                <a:latin typeface="TimesNewRomanPSMT"/>
              </a:rPr>
              <a:t>наявність</a:t>
            </a:r>
            <a:r>
              <a:rPr lang="ru-RU" sz="2800" b="0" i="0" u="none" strike="noStrike" baseline="0" dirty="0">
                <a:latin typeface="TimesNewRomanPSMT"/>
              </a:rPr>
              <a:t> </a:t>
            </a:r>
            <a:r>
              <a:rPr lang="ru-RU" sz="2800" b="0" i="0" u="none" strike="noStrike" baseline="0" dirty="0" err="1">
                <a:latin typeface="TimesNewRomanPSMT"/>
              </a:rPr>
              <a:t>розділу</a:t>
            </a:r>
            <a:r>
              <a:rPr lang="ru-RU" sz="2800" b="0" i="0" u="none" strike="noStrike" baseline="0" dirty="0">
                <a:latin typeface="TimesNewRomanPSMT"/>
              </a:rPr>
              <a:t> «</a:t>
            </a:r>
            <a:r>
              <a:rPr lang="ru-RU" sz="2800" b="0" i="0" u="none" strike="noStrike" baseline="0" dirty="0" err="1">
                <a:latin typeface="TimesNewRomanPSMT"/>
              </a:rPr>
              <a:t>Охорона</a:t>
            </a:r>
            <a:r>
              <a:rPr lang="ru-RU" sz="2800" b="0" i="0" u="none" strike="noStrike" baseline="0" dirty="0">
                <a:latin typeface="TimesNewRomanPSMT"/>
              </a:rPr>
              <a:t> </a:t>
            </a:r>
            <a:r>
              <a:rPr lang="ru-RU" sz="2800" b="0" i="0" u="none" strike="noStrike" baseline="0" dirty="0" err="1">
                <a:latin typeface="TimesNewRomanPSMT"/>
              </a:rPr>
              <a:t>праці</a:t>
            </a:r>
            <a:r>
              <a:rPr lang="ru-RU" sz="2800" b="0" i="0" u="none" strike="noStrike" baseline="0" dirty="0">
                <a:latin typeface="TimesNewRomanPSMT"/>
              </a:rPr>
              <a:t>», </a:t>
            </a:r>
            <a:r>
              <a:rPr lang="ru-RU" sz="2800" b="0" i="0" u="none" strike="noStrike" baseline="0" dirty="0" err="1">
                <a:latin typeface="TimesNewRomanPSMT"/>
              </a:rPr>
              <a:t>комплекснихзаходів</a:t>
            </a:r>
            <a:r>
              <a:rPr lang="ru-RU" sz="2800" b="0" i="0" u="none" strike="noStrike" baseline="0" dirty="0">
                <a:latin typeface="TimesNewRomanPSMT"/>
              </a:rPr>
              <a:t> з </a:t>
            </a:r>
            <a:r>
              <a:rPr lang="ru-RU" sz="2800" b="0" i="0" u="none" strike="noStrike" baseline="0" dirty="0" err="1">
                <a:latin typeface="TimesNewRomanPSMT"/>
              </a:rPr>
              <a:t>цивільного</a:t>
            </a:r>
            <a:r>
              <a:rPr lang="ru-RU" sz="2800" b="0" i="0" u="none" strike="noStrike" baseline="0" dirty="0">
                <a:latin typeface="TimesNewRomanPSMT"/>
              </a:rPr>
              <a:t> </a:t>
            </a:r>
            <a:r>
              <a:rPr lang="ru-RU" sz="2800" b="0" i="0" u="none" strike="noStrike" baseline="0" dirty="0" err="1">
                <a:latin typeface="TimesNewRomanPSMT"/>
              </a:rPr>
              <a:t>захисту</a:t>
            </a:r>
            <a:r>
              <a:rPr lang="ru-RU" sz="2800" b="0" i="0" u="none" strike="noStrike" baseline="0" dirty="0">
                <a:latin typeface="TimesNewRomanPSMT"/>
              </a:rPr>
              <a:t>, </a:t>
            </a:r>
            <a:r>
              <a:rPr lang="ru-RU" sz="2800" b="0" i="0" u="none" strike="noStrike" baseline="0" dirty="0" err="1">
                <a:latin typeface="TimesNewRomanPSMT"/>
              </a:rPr>
              <a:t>охорони</a:t>
            </a:r>
            <a:r>
              <a:rPr lang="ru-RU" sz="2800" b="0" i="0" u="none" strike="noStrike" baseline="0" dirty="0">
                <a:latin typeface="TimesNewRomanPSMT"/>
              </a:rPr>
              <a:t> </a:t>
            </a:r>
            <a:r>
              <a:rPr lang="ru-RU" sz="2800" b="0" i="0" u="none" strike="noStrike" baseline="0" dirty="0" err="1">
                <a:latin typeface="TimesNewRomanPSMT"/>
              </a:rPr>
              <a:t>праці</a:t>
            </a:r>
            <a:r>
              <a:rPr lang="ru-RU" sz="2800" b="0" i="0" u="none" strike="noStrike" baseline="0" dirty="0">
                <a:latin typeface="TimesNewRomanPSMT"/>
              </a:rPr>
              <a:t> та </a:t>
            </a:r>
            <a:r>
              <a:rPr lang="ru-RU" sz="2800" b="0" i="0" u="none" strike="noStrike" baseline="0" dirty="0" err="1">
                <a:latin typeface="TimesNewRomanPSMT"/>
              </a:rPr>
              <a:t>безпеки</a:t>
            </a:r>
            <a:r>
              <a:rPr lang="ru-RU" sz="2800" b="0" i="0" u="none" strike="noStrike" baseline="0" dirty="0">
                <a:latin typeface="TimesNewRomanPSMT"/>
              </a:rPr>
              <a:t> </a:t>
            </a:r>
            <a:r>
              <a:rPr lang="ru-RU" sz="2800" b="0" i="0" u="none" strike="noStrike" baseline="0" dirty="0" err="1">
                <a:latin typeface="TimesNewRomanPSMT"/>
              </a:rPr>
              <a:t>життєдіяльності</a:t>
            </a:r>
            <a:r>
              <a:rPr lang="ru-RU" sz="2800" b="0" i="0" u="none" strike="noStrike" baseline="0" dirty="0">
                <a:latin typeface="TimesNewRomanPSMT"/>
              </a:rPr>
              <a:t>;</a:t>
            </a:r>
            <a:endParaRPr lang="ru-RU" sz="2800" b="0" i="0" u="none" strike="noStrike" baseline="0" dirty="0">
              <a:latin typeface="TimesNewRomanPSMT"/>
            </a:endParaRPr>
          </a:p>
          <a:p>
            <a:r>
              <a:rPr lang="ru-RU" sz="2800" b="0" i="0" u="none" strike="noStrike" baseline="0" dirty="0" err="1">
                <a:latin typeface="TimesNewRomanPSMT"/>
              </a:rPr>
              <a:t>матеріали</a:t>
            </a:r>
            <a:r>
              <a:rPr lang="ru-RU" sz="2800" b="0" i="0" u="none" strike="noStrike" baseline="0" dirty="0">
                <a:latin typeface="TimesNewRomanPSMT"/>
              </a:rPr>
              <a:t> </a:t>
            </a:r>
            <a:r>
              <a:rPr lang="ru-RU" sz="2800" b="0" i="0" u="none" strike="noStrike" baseline="0" dirty="0" err="1">
                <a:latin typeface="TimesNewRomanPSMT"/>
              </a:rPr>
              <a:t>щодо</a:t>
            </a:r>
            <a:r>
              <a:rPr lang="ru-RU" sz="2800" b="0" i="0" u="none" strike="noStrike" baseline="0" dirty="0">
                <a:latin typeface="TimesNewRomanPSMT"/>
              </a:rPr>
              <a:t> </a:t>
            </a:r>
            <a:r>
              <a:rPr lang="ru-RU" sz="2800" b="0" i="0" u="none" strike="noStrike" baseline="0" dirty="0" err="1">
                <a:latin typeface="TimesNewRomanPSMT"/>
              </a:rPr>
              <a:t>їх</a:t>
            </a:r>
            <a:r>
              <a:rPr lang="ru-RU" sz="2800" b="0" i="0" u="none" strike="noStrike" baseline="0" dirty="0">
                <a:latin typeface="TimesNewRomanPSMT"/>
              </a:rPr>
              <a:t> </a:t>
            </a:r>
            <a:r>
              <a:rPr lang="ru-RU" sz="2800" b="0" i="0" u="none" strike="noStrike" baseline="0" dirty="0" err="1">
                <a:latin typeface="TimesNewRomanPSMT"/>
              </a:rPr>
              <a:t>виконання</a:t>
            </a:r>
            <a:r>
              <a:rPr lang="ru-RU" sz="2800" b="0" i="0" u="none" strike="noStrike" baseline="0" dirty="0">
                <a:latin typeface="TimesNewRomanPSMT"/>
              </a:rPr>
              <a:t> (</a:t>
            </a:r>
            <a:r>
              <a:rPr lang="ru-RU" sz="2800" b="0" i="0" u="none" strike="noStrike" baseline="0" dirty="0" err="1">
                <a:latin typeface="TimesNewRomanPSMT"/>
              </a:rPr>
              <a:t>акти</a:t>
            </a:r>
            <a:r>
              <a:rPr lang="ru-RU" sz="2800" b="0" i="0" u="none" strike="noStrike" baseline="0" dirty="0">
                <a:latin typeface="TimesNewRomanPSMT"/>
              </a:rPr>
              <a:t>) </a:t>
            </a:r>
            <a:r>
              <a:rPr lang="ru-RU" sz="2800" b="0" i="0" u="none" strike="noStrike" baseline="0" dirty="0" err="1">
                <a:latin typeface="TimesNewRomanPSMT"/>
              </a:rPr>
              <a:t>оформлюють</a:t>
            </a:r>
            <a:r>
              <a:rPr lang="ru-RU" sz="2800" b="0" i="0" u="none" strike="noStrike" baseline="0" dirty="0">
                <a:latin typeface="TimesNewRomanPSMT"/>
              </a:rPr>
              <a:t> 2 рази на </a:t>
            </a:r>
            <a:r>
              <a:rPr lang="ru-RU" sz="2800" b="0" i="0" u="none" strike="noStrike" baseline="0" dirty="0" err="1">
                <a:latin typeface="TimesNewRomanPSMT"/>
              </a:rPr>
              <a:t>рік</a:t>
            </a:r>
            <a:r>
              <a:rPr lang="ru-RU" sz="2800" b="0" i="0" u="none" strike="noStrike" baseline="0" dirty="0">
                <a:latin typeface="TimesNewRomanPSMT"/>
              </a:rPr>
              <a:t>);</a:t>
            </a:r>
            <a:r>
              <a:rPr lang="uk-UA" sz="2800" b="0" i="0" u="none" strike="noStrike" baseline="0" dirty="0">
                <a:latin typeface="TimesNewRomanPSMT"/>
              </a:rPr>
              <a:t>посадові інструкції з розділом з охорони праці, безпеки життєдіяльності</a:t>
            </a:r>
            <a:r>
              <a:rPr lang="ru-RU" sz="2800" b="0" i="0" u="none" strike="noStrike" baseline="0" dirty="0" err="1">
                <a:latin typeface="TimesNewRomanPSMT"/>
              </a:rPr>
              <a:t>працівників</a:t>
            </a:r>
            <a:r>
              <a:rPr lang="ru-RU" sz="2800" b="0" i="0" u="none" strike="noStrike" baseline="0" dirty="0">
                <a:latin typeface="TimesNewRomanPSMT"/>
              </a:rPr>
              <a:t> закладу </a:t>
            </a:r>
            <a:r>
              <a:rPr lang="ru-RU" sz="2800" b="0" i="0" u="none" strike="noStrike" baseline="0" dirty="0" err="1">
                <a:latin typeface="TimesNewRomanPSMT"/>
              </a:rPr>
              <a:t>освіти</a:t>
            </a:r>
            <a:r>
              <a:rPr lang="ru-RU" sz="2800" b="0" i="0" u="none" strike="noStrike" baseline="0" dirty="0">
                <a:latin typeface="TimesNewRomanPSMT"/>
              </a:rPr>
              <a:t> з </a:t>
            </a:r>
            <a:r>
              <a:rPr lang="ru-RU" sz="2800" b="0" i="0" u="none" strike="noStrike" baseline="0" dirty="0" err="1">
                <a:latin typeface="TimesNewRomanPSMT"/>
              </a:rPr>
              <a:t>їхніми</a:t>
            </a:r>
            <a:r>
              <a:rPr lang="ru-RU" sz="2800" b="0" i="0" u="none" strike="noStrike" baseline="0" dirty="0">
                <a:latin typeface="TimesNewRomanPSMT"/>
              </a:rPr>
              <a:t> </a:t>
            </a:r>
            <a:r>
              <a:rPr lang="ru-RU" sz="2800" b="0" i="0" u="none" strike="noStrike" baseline="0" dirty="0" err="1">
                <a:latin typeface="TimesNewRomanPSMT"/>
              </a:rPr>
              <a:t>особистими</a:t>
            </a:r>
            <a:r>
              <a:rPr lang="ru-RU" sz="2800" b="0" i="0" u="none" strike="noStrike" baseline="0" dirty="0">
                <a:latin typeface="TimesNewRomanPSMT"/>
              </a:rPr>
              <a:t> </a:t>
            </a:r>
            <a:r>
              <a:rPr lang="ru-RU" sz="2800" b="0" i="0" u="none" strike="noStrike" baseline="0" dirty="0" err="1">
                <a:latin typeface="TimesNewRomanPSMT"/>
              </a:rPr>
              <a:t>підписами</a:t>
            </a:r>
            <a:r>
              <a:rPr lang="ru-RU" sz="2800" b="0" i="0" u="none" strike="noStrike" baseline="0" dirty="0">
                <a:latin typeface="TimesNewRomanPSMT"/>
              </a:rPr>
              <a:t>;</a:t>
            </a:r>
            <a:endParaRPr lang="ru-RU" sz="2800" b="0" i="0" u="none" strike="noStrike" baseline="0" dirty="0">
              <a:latin typeface="TimesNewRomanPSMT"/>
            </a:endParaRPr>
          </a:p>
          <a:p>
            <a:r>
              <a:rPr lang="ru-RU" sz="2800" b="0" i="0" u="none" strike="noStrike" baseline="0" dirty="0">
                <a:latin typeface="TimesNewRomanPSMT"/>
              </a:rPr>
              <a:t>наказ </a:t>
            </a:r>
            <a:r>
              <a:rPr lang="ru-RU" sz="2800" b="0" i="0" u="none" strike="noStrike" baseline="0" dirty="0" err="1">
                <a:latin typeface="TimesNewRomanPSMT"/>
              </a:rPr>
              <a:t>керівника</a:t>
            </a:r>
            <a:r>
              <a:rPr lang="ru-RU" sz="2800" b="0" i="0" u="none" strike="noStrike" baseline="0" dirty="0">
                <a:latin typeface="TimesNewRomanPSMT"/>
              </a:rPr>
              <a:t> закладу </a:t>
            </a:r>
            <a:r>
              <a:rPr lang="ru-RU" sz="2800" b="0" i="0" u="none" strike="noStrike" baseline="0" dirty="0" err="1">
                <a:latin typeface="TimesNewRomanPSMT"/>
              </a:rPr>
              <a:t>освіти</a:t>
            </a:r>
            <a:r>
              <a:rPr lang="ru-RU" sz="2800" b="0" i="0" u="none" strike="noStrike" baseline="0" dirty="0">
                <a:latin typeface="TimesNewRomanPSMT"/>
              </a:rPr>
              <a:t> про </a:t>
            </a:r>
            <a:r>
              <a:rPr lang="ru-RU" sz="2800" b="0" i="0" u="none" strike="noStrike" baseline="0" dirty="0" err="1">
                <a:latin typeface="TimesNewRomanPSMT"/>
              </a:rPr>
              <a:t>призначення</a:t>
            </a:r>
            <a:r>
              <a:rPr lang="ru-RU" sz="2800" b="0" i="0" u="none" strike="noStrike" baseline="0" dirty="0">
                <a:latin typeface="TimesNewRomanPSMT"/>
              </a:rPr>
              <a:t> </a:t>
            </a:r>
            <a:r>
              <a:rPr lang="ru-RU" sz="2800" b="0" i="0" u="none" strike="noStrike" baseline="0" dirty="0" err="1">
                <a:latin typeface="TimesNewRomanPSMT"/>
              </a:rPr>
              <a:t>відповідальних</a:t>
            </a:r>
            <a:r>
              <a:rPr lang="ru-RU" sz="2800" b="0" i="0" u="none" strike="noStrike" baseline="0" dirty="0">
                <a:latin typeface="TimesNewRomanPSMT"/>
              </a:rPr>
              <a:t> </a:t>
            </a:r>
            <a:r>
              <a:rPr lang="ru-RU" sz="2800" b="0" i="0" u="none" strike="noStrike" baseline="0" dirty="0" err="1">
                <a:latin typeface="TimesNewRomanPSMT"/>
              </a:rPr>
              <a:t>осіб</a:t>
            </a:r>
            <a:r>
              <a:rPr lang="ru-RU" sz="2800" b="0" i="0" u="none" strike="noStrike" baseline="0" dirty="0">
                <a:latin typeface="TimesNewRomanPSMT"/>
              </a:rPr>
              <a:t>(</a:t>
            </a:r>
            <a:r>
              <a:rPr lang="ru-RU" sz="2800" b="0" i="0" u="none" strike="noStrike" baseline="0" dirty="0" err="1">
                <a:latin typeface="TimesNewRomanPSMT"/>
              </a:rPr>
              <a:t>видається</a:t>
            </a:r>
            <a:r>
              <a:rPr lang="ru-RU" sz="2800" b="0" i="0" u="none" strike="noStrike" baseline="0" dirty="0">
                <a:latin typeface="TimesNewRomanPSMT"/>
              </a:rPr>
              <a:t> </a:t>
            </a:r>
            <a:r>
              <a:rPr lang="ru-RU" sz="2800" b="0" i="0" u="none" strike="noStrike" baseline="0" dirty="0" err="1">
                <a:latin typeface="TimesNewRomanPSMT"/>
              </a:rPr>
              <a:t>щорічно</a:t>
            </a:r>
            <a:r>
              <a:rPr lang="ru-RU" sz="2800" b="0" i="0" u="none" strike="noStrike" baseline="0" dirty="0">
                <a:latin typeface="TimesNewRomanPSMT"/>
              </a:rPr>
              <a:t> перед початком </a:t>
            </a:r>
            <a:r>
              <a:rPr lang="ru-RU" sz="2800" b="0" i="0" u="none" strike="noStrike" baseline="0" dirty="0" err="1">
                <a:latin typeface="TimesNewRomanPSMT"/>
              </a:rPr>
              <a:t>навчального</a:t>
            </a:r>
            <a:r>
              <a:rPr lang="ru-RU" sz="2800" b="0" i="0" u="none" strike="noStrike" baseline="0" dirty="0">
                <a:latin typeface="TimesNewRomanPSMT"/>
              </a:rPr>
              <a:t> року) за </a:t>
            </a:r>
            <a:r>
              <a:rPr lang="ru-RU" sz="2800" b="0" i="0" u="none" strike="noStrike" baseline="0" dirty="0" err="1">
                <a:latin typeface="TimesNewRomanPSMT"/>
              </a:rPr>
              <a:t>організацію</a:t>
            </a:r>
            <a:r>
              <a:rPr lang="ru-RU" sz="2800" b="0" i="0" u="none" strike="noStrike" baseline="0" dirty="0">
                <a:latin typeface="TimesNewRomanPSMT"/>
              </a:rPr>
              <a:t> </a:t>
            </a:r>
            <a:r>
              <a:rPr lang="ru-RU" sz="2800" b="0" i="0" u="none" strike="noStrike" baseline="0" dirty="0" err="1">
                <a:latin typeface="TimesNewRomanPSMT"/>
              </a:rPr>
              <a:t>роботи</a:t>
            </a:r>
            <a:r>
              <a:rPr lang="ru-RU" sz="2800" b="0" i="0" u="none" strike="noStrike" baseline="0" dirty="0">
                <a:latin typeface="TimesNewRomanPSMT"/>
              </a:rPr>
              <a:t> </a:t>
            </a:r>
            <a:r>
              <a:rPr lang="ru-RU" sz="2800" b="0" i="0" u="none" strike="noStrike" baseline="0" dirty="0" err="1">
                <a:latin typeface="TimesNewRomanPSMT"/>
              </a:rPr>
              <a:t>зпитань</a:t>
            </a:r>
            <a:r>
              <a:rPr lang="ru-RU" sz="2800" b="0" i="0" u="none" strike="noStrike" baseline="0" dirty="0">
                <a:latin typeface="TimesNewRomanPSMT"/>
              </a:rPr>
              <a:t> </a:t>
            </a:r>
            <a:r>
              <a:rPr lang="ru-RU" sz="2800" b="0" i="0" u="none" strike="noStrike" baseline="0" dirty="0" err="1">
                <a:latin typeface="TimesNewRomanPSMT"/>
              </a:rPr>
              <a:t>цивільного</a:t>
            </a:r>
            <a:r>
              <a:rPr lang="ru-RU" sz="2800" b="0" i="0" u="none" strike="noStrike" baseline="0" dirty="0">
                <a:latin typeface="TimesNewRomanPSMT"/>
              </a:rPr>
              <a:t> </a:t>
            </a:r>
            <a:r>
              <a:rPr lang="ru-RU" sz="2800" b="0" i="0" u="none" strike="noStrike" baseline="0" dirty="0" err="1">
                <a:latin typeface="TimesNewRomanPSMT"/>
              </a:rPr>
              <a:t>захисту</a:t>
            </a:r>
            <a:r>
              <a:rPr lang="ru-RU" sz="2800" b="0" i="0" u="none" strike="noStrike" baseline="0" dirty="0">
                <a:latin typeface="TimesNewRomanPSMT"/>
              </a:rPr>
              <a:t>, </a:t>
            </a:r>
            <a:r>
              <a:rPr lang="ru-RU" sz="2800" b="0" i="0" u="none" strike="noStrike" baseline="0" dirty="0" err="1">
                <a:latin typeface="TimesNewRomanPSMT"/>
              </a:rPr>
              <a:t>охорони</a:t>
            </a:r>
            <a:r>
              <a:rPr lang="ru-RU" sz="2800" b="0" i="0" u="none" strike="noStrike" baseline="0" dirty="0">
                <a:latin typeface="TimesNewRomanPSMT"/>
              </a:rPr>
              <a:t> </a:t>
            </a:r>
            <a:r>
              <a:rPr lang="ru-RU" sz="2800" b="0" i="0" u="none" strike="noStrike" baseline="0" dirty="0" err="1">
                <a:latin typeface="TimesNewRomanPSMT"/>
              </a:rPr>
              <a:t>праці</a:t>
            </a:r>
            <a:r>
              <a:rPr lang="ru-RU" sz="2800" b="0" i="0" u="none" strike="noStrike" baseline="0" dirty="0">
                <a:latin typeface="TimesNewRomanPSMT"/>
              </a:rPr>
              <a:t>, </a:t>
            </a:r>
            <a:r>
              <a:rPr lang="ru-RU" sz="2800" b="0" i="0" u="none" strike="noStrike" baseline="0" dirty="0" err="1">
                <a:latin typeface="TimesNewRomanPSMT"/>
              </a:rPr>
              <a:t>безпеки</a:t>
            </a:r>
            <a:r>
              <a:rPr lang="ru-RU" sz="2800" b="0" i="0" u="none" strike="noStrike" baseline="0" dirty="0">
                <a:latin typeface="TimesNewRomanPSMT"/>
              </a:rPr>
              <a:t> </a:t>
            </a:r>
            <a:r>
              <a:rPr lang="ru-RU" sz="2800" b="0" i="0" u="none" strike="noStrike" baseline="0" dirty="0" err="1">
                <a:latin typeface="TimesNewRomanPSMT"/>
              </a:rPr>
              <a:t>життєдіяльності</a:t>
            </a:r>
            <a:r>
              <a:rPr lang="ru-RU" sz="2800" b="0" i="0" u="none" strike="noStrike" baseline="0" dirty="0">
                <a:latin typeface="TimesNewRomanPSMT"/>
              </a:rPr>
              <a:t> в </a:t>
            </a:r>
            <a:r>
              <a:rPr lang="ru-RU" sz="2800" b="0" i="0" u="none" strike="noStrike" baseline="0" dirty="0" err="1">
                <a:latin typeface="TimesNewRomanPSMT"/>
              </a:rPr>
              <a:t>закладі</a:t>
            </a:r>
            <a:r>
              <a:rPr lang="ru-RU" dirty="0">
                <a:latin typeface="TimesNewRomanPSMT"/>
              </a:rPr>
              <a:t> </a:t>
            </a:r>
            <a:r>
              <a:rPr lang="ru-RU" sz="2800" b="0" i="0" u="none" strike="noStrike" baseline="0" dirty="0" err="1">
                <a:latin typeface="TimesNewRomanPSMT"/>
              </a:rPr>
              <a:t>освіти</a:t>
            </a:r>
            <a:r>
              <a:rPr lang="ru-RU" sz="2800" b="0" i="0" u="none" strike="noStrike" baseline="0" dirty="0">
                <a:latin typeface="TimesNewRomanPSMT"/>
              </a:rPr>
              <a:t> і </a:t>
            </a:r>
            <a:r>
              <a:rPr lang="ru-RU" sz="2800" b="0" i="0" u="none" strike="noStrike" baseline="0" dirty="0" err="1">
                <a:latin typeface="TimesNewRomanPSMT"/>
              </a:rPr>
              <a:t>окремих</a:t>
            </a:r>
            <a:r>
              <a:rPr lang="ru-RU" sz="2800" b="0" i="0" u="none" strike="noStrike" baseline="0" dirty="0">
                <a:latin typeface="TimesNewRomanPSMT"/>
              </a:rPr>
              <a:t> </a:t>
            </a:r>
            <a:r>
              <a:rPr lang="ru-RU" sz="2800" b="0" i="0" u="none" strike="noStrike" baseline="0" dirty="0" err="1">
                <a:latin typeface="TimesNewRomanPSMT"/>
              </a:rPr>
              <a:t>структурних</a:t>
            </a:r>
            <a:r>
              <a:rPr lang="ru-RU" sz="2800" b="0" i="0" u="none" strike="noStrike" baseline="0" dirty="0">
                <a:latin typeface="TimesNewRomanPSMT"/>
              </a:rPr>
              <a:t> </a:t>
            </a:r>
            <a:r>
              <a:rPr lang="ru-RU" sz="2800" b="0" i="0" u="none" strike="noStrike" baseline="0" dirty="0" err="1">
                <a:latin typeface="TimesNewRomanPSMT"/>
              </a:rPr>
              <a:t>підрозділах</a:t>
            </a:r>
            <a:r>
              <a:rPr lang="ru-RU" sz="2800" b="0" i="0" u="none" strike="noStrike" baseline="0" dirty="0">
                <a:latin typeface="TimesNewRomanPSMT"/>
              </a:rPr>
              <a:t> (</a:t>
            </a:r>
            <a:r>
              <a:rPr lang="ru-RU" sz="2800" b="0" i="0" u="none" strike="noStrike" baseline="0" dirty="0" err="1">
                <a:latin typeface="TimesNewRomanPSMT"/>
              </a:rPr>
              <a:t>кабінети</a:t>
            </a:r>
            <a:r>
              <a:rPr lang="ru-RU" sz="2800" b="0" i="0" u="none" strike="noStrike" baseline="0" dirty="0">
                <a:latin typeface="TimesNewRomanPSMT"/>
              </a:rPr>
              <a:t>, </a:t>
            </a:r>
            <a:r>
              <a:rPr lang="ru-RU" sz="2800" b="0" i="0" u="none" strike="noStrike" baseline="0" dirty="0" err="1">
                <a:latin typeface="TimesNewRomanPSMT"/>
              </a:rPr>
              <a:t>лабораторії</a:t>
            </a:r>
            <a:r>
              <a:rPr lang="ru-RU" sz="2800" b="0" i="0" u="none" strike="noStrike" baseline="0" dirty="0">
                <a:latin typeface="TimesNewRomanPSMT"/>
              </a:rPr>
              <a:t>, </a:t>
            </a:r>
            <a:r>
              <a:rPr lang="ru-RU" sz="2800" b="0" i="0" u="none" strike="noStrike" baseline="0" dirty="0" err="1">
                <a:latin typeface="TimesNewRomanPSMT"/>
              </a:rPr>
              <a:t>майстерні</a:t>
            </a:r>
            <a:r>
              <a:rPr lang="ru-RU" sz="2800" b="0" i="0" u="none" strike="noStrike" baseline="0" dirty="0">
                <a:latin typeface="TimesNewRomanPSMT"/>
              </a:rPr>
              <a:t>,</a:t>
            </a:r>
            <a:r>
              <a:rPr lang="uk-UA" sz="2800" b="0" i="0" u="none" strike="noStrike" baseline="0" dirty="0">
                <a:latin typeface="TimesNewRomanPSMT"/>
              </a:rPr>
              <a:t>полігони тощо);</a:t>
            </a:r>
            <a:endParaRPr lang="uk-UA" sz="2800" b="0" i="0" u="none" strike="noStrike" baseline="0" dirty="0">
              <a:latin typeface="TimesNewRomanPSMT"/>
            </a:endParaRPr>
          </a:p>
          <a:p>
            <a:r>
              <a:rPr lang="ru-RU" sz="2800" b="0" i="0" u="none" strike="noStrike" baseline="0" dirty="0">
                <a:latin typeface="TimesNewRomanPSMT"/>
              </a:rPr>
              <a:t>наказ </a:t>
            </a:r>
            <a:r>
              <a:rPr lang="ru-RU" sz="2800" b="0" i="0" u="none" strike="noStrike" baseline="0" dirty="0" err="1">
                <a:latin typeface="TimesNewRomanPSMT"/>
              </a:rPr>
              <a:t>керівника</a:t>
            </a:r>
            <a:r>
              <a:rPr lang="ru-RU" sz="2800" b="0" i="0" u="none" strike="noStrike" baseline="0" dirty="0">
                <a:latin typeface="TimesNewRomanPSMT"/>
              </a:rPr>
              <a:t> закладу </a:t>
            </a:r>
            <a:r>
              <a:rPr lang="ru-RU" sz="2800" b="0" i="0" u="none" strike="noStrike" baseline="0" dirty="0" err="1">
                <a:latin typeface="TimesNewRomanPSMT"/>
              </a:rPr>
              <a:t>освіти</a:t>
            </a:r>
            <a:r>
              <a:rPr lang="ru-RU" sz="2800" b="0" i="0" u="none" strike="noStrike" baseline="0" dirty="0">
                <a:latin typeface="TimesNewRomanPSMT"/>
              </a:rPr>
              <a:t> про </a:t>
            </a:r>
            <a:r>
              <a:rPr lang="ru-RU" sz="2800" b="0" i="0" u="none" strike="noStrike" baseline="0" dirty="0" err="1">
                <a:latin typeface="TimesNewRomanPSMT"/>
              </a:rPr>
              <a:t>призначення</a:t>
            </a:r>
            <a:r>
              <a:rPr lang="ru-RU" sz="2800" b="0" i="0" u="none" strike="noStrike" baseline="0" dirty="0">
                <a:latin typeface="TimesNewRomanPSMT"/>
              </a:rPr>
              <a:t> </a:t>
            </a:r>
            <a:r>
              <a:rPr lang="ru-RU" sz="2800" b="0" i="0" u="none" strike="noStrike" baseline="0" dirty="0" err="1">
                <a:latin typeface="TimesNewRomanPSMT"/>
              </a:rPr>
              <a:t>відповідальних</a:t>
            </a:r>
            <a:r>
              <a:rPr lang="ru-RU" sz="2800" b="0" i="0" u="none" strike="noStrike" baseline="0" dirty="0">
                <a:latin typeface="TimesNewRomanPSMT"/>
              </a:rPr>
              <a:t> </a:t>
            </a:r>
            <a:r>
              <a:rPr lang="ru-RU" sz="2800" b="0" i="0" u="none" strike="noStrike" baseline="0" dirty="0" err="1">
                <a:latin typeface="TimesNewRomanPSMT"/>
              </a:rPr>
              <a:t>осіб</a:t>
            </a:r>
            <a:r>
              <a:rPr lang="ru-RU" sz="2800" b="0" i="0" u="none" strike="noStrike" baseline="0" dirty="0">
                <a:latin typeface="TimesNewRomanPSMT"/>
              </a:rPr>
              <a:t> за </a:t>
            </a:r>
            <a:r>
              <a:rPr lang="ru-RU" sz="2800" b="0" i="0" u="none" strike="noStrike" baseline="0" dirty="0" err="1">
                <a:latin typeface="TimesNewRomanPSMT"/>
              </a:rPr>
              <a:t>пожежну</a:t>
            </a:r>
            <a:r>
              <a:rPr lang="ru-RU" sz="2800" b="0" i="0" u="none" strike="noStrike" baseline="0" dirty="0">
                <a:latin typeface="TimesNewRomanPSMT"/>
              </a:rPr>
              <a:t> </a:t>
            </a:r>
            <a:r>
              <a:rPr lang="ru-RU" sz="2800" b="0" i="0" u="none" strike="noStrike" baseline="0" dirty="0" err="1">
                <a:latin typeface="TimesNewRomanPSMT"/>
              </a:rPr>
              <a:t>безпеку</a:t>
            </a:r>
            <a:r>
              <a:rPr lang="ru-RU" sz="2800" b="0" i="0" u="none" strike="noStrike" baseline="0" dirty="0">
                <a:latin typeface="TimesNewRomanPSMT"/>
              </a:rPr>
              <a:t>, стан </a:t>
            </a:r>
            <a:r>
              <a:rPr lang="ru-RU" sz="2800" b="0" i="0" u="none" strike="noStrike" baseline="0" dirty="0" err="1">
                <a:latin typeface="TimesNewRomanPSMT"/>
              </a:rPr>
              <a:t>безпеки</a:t>
            </a:r>
            <a:r>
              <a:rPr lang="ru-RU" sz="2800" b="0" i="0" u="none" strike="noStrike" baseline="0" dirty="0">
                <a:latin typeface="TimesNewRomanPSMT"/>
              </a:rPr>
              <a:t> </a:t>
            </a:r>
            <a:r>
              <a:rPr lang="ru-RU" sz="2800" b="0" i="0" u="none" strike="noStrike" baseline="0" dirty="0" err="1">
                <a:latin typeface="TimesNewRomanPSMT"/>
              </a:rPr>
              <a:t>будівель</a:t>
            </a:r>
            <a:r>
              <a:rPr lang="ru-RU" sz="2800" b="0" i="0" u="none" strike="noStrike" baseline="0" dirty="0">
                <a:latin typeface="TimesNewRomanPSMT"/>
              </a:rPr>
              <a:t> та </a:t>
            </a:r>
            <a:r>
              <a:rPr lang="ru-RU" sz="2800" b="0" i="0" u="none" strike="noStrike" baseline="0" dirty="0" err="1">
                <a:latin typeface="TimesNewRomanPSMT"/>
              </a:rPr>
              <a:t>споруд</a:t>
            </a:r>
            <a:r>
              <a:rPr lang="ru-RU" sz="2800" b="0" i="0" u="none" strike="noStrike" baseline="0" dirty="0">
                <a:latin typeface="TimesNewRomanPSMT"/>
              </a:rPr>
              <a:t>, </a:t>
            </a:r>
            <a:r>
              <a:rPr lang="ru-RU" sz="2800" b="0" i="0" u="none" strike="noStrike" baseline="0" dirty="0" err="1">
                <a:latin typeface="TimesNewRomanPSMT"/>
              </a:rPr>
              <a:t>електрогосподарства</a:t>
            </a:r>
            <a:r>
              <a:rPr lang="ru-RU" sz="2800" b="0" i="0" u="none" strike="noStrike" baseline="0" dirty="0">
                <a:latin typeface="TimesNewRomanPSMT"/>
              </a:rPr>
              <a:t>, газового </a:t>
            </a:r>
            <a:r>
              <a:rPr lang="ru-RU" sz="2800" b="0" i="0" u="none" strike="noStrike" baseline="0" dirty="0" err="1">
                <a:latin typeface="TimesNewRomanPSMT"/>
              </a:rPr>
              <a:t>господарства</a:t>
            </a:r>
            <a:r>
              <a:rPr lang="ru-RU" sz="2800" b="0" i="0" u="none" strike="noStrike" baseline="0" dirty="0">
                <a:latin typeface="TimesNewRomanPSMT"/>
              </a:rPr>
              <a:t> (</a:t>
            </a:r>
            <a:r>
              <a:rPr lang="ru-RU" sz="2800" b="0" i="0" u="none" strike="noStrike" baseline="0" dirty="0" err="1">
                <a:latin typeface="TimesNewRomanPSMT"/>
              </a:rPr>
              <a:t>якщо</a:t>
            </a:r>
            <a:r>
              <a:rPr lang="ru-RU" sz="2800" b="0" i="0" u="none" strike="noStrike" baseline="0" dirty="0">
                <a:latin typeface="TimesNewRomanPSMT"/>
              </a:rPr>
              <a:t> </a:t>
            </a:r>
            <a:r>
              <a:rPr lang="ru-RU" sz="2800" b="0" i="0" u="none" strike="noStrike" baseline="0" dirty="0" err="1">
                <a:latin typeface="TimesNewRomanPSMT"/>
              </a:rPr>
              <a:t>воно</a:t>
            </a:r>
            <a:r>
              <a:rPr lang="ru-RU" sz="2800" b="0" i="0" u="none" strike="noStrike" baseline="0" dirty="0">
                <a:latin typeface="TimesNewRomanPSMT"/>
              </a:rPr>
              <a:t> є в </a:t>
            </a:r>
            <a:r>
              <a:rPr lang="ru-RU" sz="2800" b="0" i="0" u="none" strike="noStrike" baseline="0" dirty="0" err="1">
                <a:latin typeface="TimesNewRomanPSMT"/>
              </a:rPr>
              <a:t>наявності</a:t>
            </a:r>
            <a:r>
              <a:rPr lang="ru-RU" sz="2800" b="0" i="0" u="none" strike="noStrike" baseline="0" dirty="0">
                <a:latin typeface="TimesNewRomanPSMT"/>
              </a:rPr>
              <a:t>), </a:t>
            </a:r>
            <a:r>
              <a:rPr lang="ru-RU" sz="2800" b="0" i="0" u="none" strike="noStrike" baseline="0" dirty="0" err="1">
                <a:latin typeface="TimesNewRomanPSMT"/>
              </a:rPr>
              <a:t>тепломережі</a:t>
            </a:r>
            <a:r>
              <a:rPr lang="ru-RU" sz="2800" b="0" i="0" u="none" strike="noStrike" baseline="0" dirty="0">
                <a:latin typeface="TimesNewRomanPSMT"/>
              </a:rPr>
              <a:t>, а </a:t>
            </a:r>
            <a:r>
              <a:rPr lang="ru-RU" sz="2800" b="0" i="0" u="none" strike="noStrike" baseline="0" dirty="0" err="1">
                <a:latin typeface="TimesNewRomanPSMT"/>
              </a:rPr>
              <a:t>також</a:t>
            </a:r>
            <a:r>
              <a:rPr lang="ru-RU" dirty="0">
                <a:latin typeface="TimesNewRomanPSMT"/>
              </a:rPr>
              <a:t> </a:t>
            </a:r>
            <a:r>
              <a:rPr lang="ru-RU" sz="2800" b="0" i="0" u="none" strike="noStrike" baseline="0" dirty="0" err="1">
                <a:latin typeface="TimesNewRomanPSMT"/>
              </a:rPr>
              <a:t>відповідальних</a:t>
            </a:r>
            <a:r>
              <a:rPr lang="ru-RU" sz="2800" b="0" i="0" u="none" strike="noStrike" baseline="0" dirty="0">
                <a:latin typeface="TimesNewRomanPSMT"/>
              </a:rPr>
              <a:t> з </a:t>
            </a:r>
            <a:r>
              <a:rPr lang="ru-RU" sz="2800" b="0" i="0" u="none" strike="noStrike" baseline="0" dirty="0" err="1">
                <a:latin typeface="TimesNewRomanPSMT"/>
              </a:rPr>
              <a:t>інших</a:t>
            </a:r>
            <a:r>
              <a:rPr lang="ru-RU" sz="2800" b="0" i="0" u="none" strike="noStrike" baseline="0" dirty="0">
                <a:latin typeface="TimesNewRomanPSMT"/>
              </a:rPr>
              <a:t> </a:t>
            </a:r>
            <a:r>
              <a:rPr lang="ru-RU" sz="2800" b="0" i="0" u="none" strike="noStrike" baseline="0" dirty="0" err="1">
                <a:latin typeface="TimesNewRomanPSMT"/>
              </a:rPr>
              <a:t>питань</a:t>
            </a:r>
            <a:r>
              <a:rPr lang="ru-RU" sz="2800" b="0" i="0" u="none" strike="noStrike" baseline="0" dirty="0">
                <a:latin typeface="TimesNewRomanPSMT"/>
              </a:rPr>
              <a:t> </a:t>
            </a:r>
            <a:r>
              <a:rPr lang="ru-RU" sz="2800" b="0" i="0" u="none" strike="noStrike" baseline="0" dirty="0" err="1">
                <a:latin typeface="TimesNewRomanPSMT"/>
              </a:rPr>
              <a:t>діяльності</a:t>
            </a:r>
            <a:r>
              <a:rPr lang="ru-RU" sz="2800" b="0" i="0" u="none" strike="noStrike" baseline="0" dirty="0">
                <a:latin typeface="TimesNewRomanPSMT"/>
              </a:rPr>
              <a:t> закладу </a:t>
            </a:r>
            <a:r>
              <a:rPr lang="ru-RU" sz="2800" b="0" i="0" u="none" strike="noStrike" baseline="0" dirty="0" err="1">
                <a:latin typeface="TimesNewRomanPSMT"/>
              </a:rPr>
              <a:t>освіти</a:t>
            </a:r>
            <a:r>
              <a:rPr lang="ru-RU" sz="2800" b="0" i="0" u="none" strike="noStrike" baseline="0" dirty="0">
                <a:latin typeface="TimesNewRomanPSMT"/>
              </a:rPr>
              <a:t> (за </a:t>
            </a:r>
            <a:r>
              <a:rPr lang="ru-RU" sz="2800" b="0" i="0" u="none" strike="noStrike" baseline="0" dirty="0" err="1">
                <a:latin typeface="TimesNewRomanPSMT"/>
              </a:rPr>
              <a:t>необхідністю</a:t>
            </a:r>
            <a:r>
              <a:rPr lang="ru-RU" sz="2800" b="0" i="0" u="none" strike="noStrike" baseline="0" dirty="0">
                <a:latin typeface="TimesNewRomanPSMT"/>
              </a:rPr>
              <a:t>);</a:t>
            </a:r>
            <a:endParaRPr lang="ru-RU" sz="2800" b="0" i="0" u="none" strike="noStrike" baseline="0" dirty="0">
              <a:latin typeface="TimesNewRomanPSMT"/>
            </a:endParaRPr>
          </a:p>
          <a:p>
            <a:r>
              <a:rPr lang="ru-RU" sz="2800" b="0" i="0" u="none" strike="noStrike" baseline="0" dirty="0">
                <a:latin typeface="TimesNewRomanPSMT"/>
              </a:rPr>
              <a:t>наказ </a:t>
            </a:r>
            <a:r>
              <a:rPr lang="ru-RU" sz="2800" b="0" i="0" u="none" strike="noStrike" baseline="0" dirty="0" err="1">
                <a:latin typeface="TimesNewRomanPSMT"/>
              </a:rPr>
              <a:t>керівника</a:t>
            </a:r>
            <a:r>
              <a:rPr lang="ru-RU" sz="2800" b="0" i="0" u="none" strike="noStrike" baseline="0" dirty="0">
                <a:latin typeface="TimesNewRomanPSMT"/>
              </a:rPr>
              <a:t> закладу </a:t>
            </a:r>
            <a:r>
              <a:rPr lang="ru-RU" sz="2800" b="0" i="0" u="none" strike="noStrike" baseline="0" dirty="0" err="1">
                <a:latin typeface="TimesNewRomanPSMT"/>
              </a:rPr>
              <a:t>освіти</a:t>
            </a:r>
            <a:r>
              <a:rPr lang="ru-RU" sz="2800" b="0" i="0" u="none" strike="noStrike" baseline="0" dirty="0">
                <a:latin typeface="TimesNewRomanPSMT"/>
              </a:rPr>
              <a:t> про </a:t>
            </a:r>
            <a:r>
              <a:rPr lang="ru-RU" sz="2800" b="0" i="0" u="none" strike="noStrike" baseline="0" dirty="0" err="1">
                <a:latin typeface="TimesNewRomanPSMT"/>
              </a:rPr>
              <a:t>проведення</a:t>
            </a:r>
            <a:r>
              <a:rPr lang="ru-RU" sz="2800" b="0" i="0" u="none" strike="noStrike" baseline="0" dirty="0">
                <a:latin typeface="TimesNewRomanPSMT"/>
              </a:rPr>
              <a:t> </a:t>
            </a:r>
            <a:r>
              <a:rPr lang="ru-RU" sz="2800" b="0" i="0" u="none" strike="noStrike" baseline="0" dirty="0" err="1">
                <a:latin typeface="TimesNewRomanPSMT"/>
              </a:rPr>
              <a:t>навчання</a:t>
            </a:r>
            <a:r>
              <a:rPr lang="ru-RU" sz="2800" b="0" i="0" u="none" strike="noStrike" baseline="0" dirty="0">
                <a:latin typeface="TimesNewRomanPSMT"/>
              </a:rPr>
              <a:t> та </a:t>
            </a:r>
            <a:r>
              <a:rPr lang="ru-RU" sz="2800" b="0" i="0" u="none" strike="noStrike" baseline="0" dirty="0" err="1">
                <a:latin typeface="TimesNewRomanPSMT"/>
              </a:rPr>
              <a:t>перевіркизнань</a:t>
            </a:r>
            <a:r>
              <a:rPr lang="ru-RU" sz="2800" b="0" i="0" u="none" strike="noStrike" baseline="0" dirty="0">
                <a:latin typeface="TimesNewRomanPSMT"/>
              </a:rPr>
              <a:t> </a:t>
            </a:r>
            <a:r>
              <a:rPr lang="ru-RU" sz="2800" b="0" i="0" u="none" strike="noStrike" baseline="0" dirty="0" err="1">
                <a:latin typeface="TimesNewRomanPSMT"/>
              </a:rPr>
              <a:t>посадових</a:t>
            </a:r>
            <a:r>
              <a:rPr lang="ru-RU" sz="2800" b="0" i="0" u="none" strike="noStrike" baseline="0" dirty="0">
                <a:latin typeface="TimesNewRomanPSMT"/>
              </a:rPr>
              <a:t> </a:t>
            </a:r>
            <a:r>
              <a:rPr lang="ru-RU" sz="2800" b="0" i="0" u="none" strike="noStrike" baseline="0" dirty="0" err="1">
                <a:latin typeface="TimesNewRomanPSMT"/>
              </a:rPr>
              <a:t>осіб</a:t>
            </a:r>
            <a:r>
              <a:rPr lang="ru-RU" sz="2800" b="0" i="0" u="none" strike="noStrike" baseline="0" dirty="0">
                <a:latin typeface="TimesNewRomanPSMT"/>
              </a:rPr>
              <a:t> з </a:t>
            </a:r>
            <a:r>
              <a:rPr lang="ru-RU" sz="2800" b="0" i="0" u="none" strike="noStrike" baseline="0" dirty="0" err="1">
                <a:latin typeface="TimesNewRomanPSMT"/>
              </a:rPr>
              <a:t>питань</a:t>
            </a:r>
            <a:r>
              <a:rPr lang="ru-RU" sz="2800" b="0" i="0" u="none" strike="noStrike" baseline="0" dirty="0">
                <a:latin typeface="TimesNewRomanPSMT"/>
              </a:rPr>
              <a:t> </a:t>
            </a:r>
            <a:r>
              <a:rPr lang="ru-RU" sz="2800" b="0" i="0" u="none" strike="noStrike" baseline="0" dirty="0" err="1">
                <a:latin typeface="TimesNewRomanPSMT"/>
              </a:rPr>
              <a:t>охорони</a:t>
            </a:r>
            <a:r>
              <a:rPr lang="ru-RU" sz="2800" b="0" i="0" u="none" strike="noStrike" baseline="0" dirty="0">
                <a:latin typeface="TimesNewRomanPSMT"/>
              </a:rPr>
              <a:t> </a:t>
            </a:r>
            <a:r>
              <a:rPr lang="ru-RU" sz="2800" b="0" i="0" u="none" strike="noStrike" baseline="0" dirty="0" err="1">
                <a:latin typeface="TimesNewRomanPSMT"/>
              </a:rPr>
              <a:t>праці</a:t>
            </a:r>
            <a:r>
              <a:rPr lang="ru-RU" sz="2800" b="0" i="0" u="none" strike="noStrike" baseline="0" dirty="0">
                <a:latin typeface="TimesNewRomanPSMT"/>
              </a:rPr>
              <a:t> та </a:t>
            </a:r>
            <a:r>
              <a:rPr lang="ru-RU" sz="2800" b="0" i="0" u="none" strike="noStrike" baseline="0" dirty="0" err="1">
                <a:latin typeface="TimesNewRomanPSMT"/>
              </a:rPr>
              <a:t>безпеки</a:t>
            </a:r>
            <a:r>
              <a:rPr lang="ru-RU" sz="2800" b="0" i="0" u="none" strike="noStrike" baseline="0" dirty="0">
                <a:latin typeface="TimesNewRomanPSMT"/>
              </a:rPr>
              <a:t> </a:t>
            </a:r>
            <a:r>
              <a:rPr lang="ru-RU" sz="2800" b="0" i="0" u="none" strike="noStrike" baseline="0" dirty="0" err="1">
                <a:latin typeface="TimesNewRomanPSMT"/>
              </a:rPr>
              <a:t>життєдіяльності</a:t>
            </a:r>
            <a:r>
              <a:rPr lang="ru-RU" sz="2800" b="0" i="0" u="none" strike="noStrike" baseline="0" dirty="0">
                <a:latin typeface="TimesNewRomanPSMT"/>
              </a:rPr>
              <a:t>, </a:t>
            </a:r>
            <a:r>
              <a:rPr lang="ru-RU" sz="2800" b="0" i="0" u="none" strike="noStrike" baseline="0" dirty="0" err="1">
                <a:latin typeface="TimesNewRomanPSMT"/>
              </a:rPr>
              <a:t>яким</a:t>
            </a:r>
            <a:r>
              <a:rPr lang="ru-RU" dirty="0">
                <a:latin typeface="TimesNewRomanPSMT"/>
              </a:rPr>
              <a:t> </a:t>
            </a:r>
            <a:r>
              <a:rPr lang="ru-RU" sz="2800" b="0" i="0" u="none" strike="noStrike" baseline="0" dirty="0" err="1">
                <a:latin typeface="TimesNewRomanPSMT"/>
              </a:rPr>
              <a:t>затверджується</a:t>
            </a:r>
            <a:r>
              <a:rPr lang="ru-RU" sz="2800" b="0" i="0" u="none" strike="noStrike" baseline="0" dirty="0">
                <a:latin typeface="TimesNewRomanPSMT"/>
              </a:rPr>
              <a:t> склад </a:t>
            </a:r>
            <a:r>
              <a:rPr lang="ru-RU" sz="2800" b="0" i="0" u="none" strike="noStrike" baseline="0" dirty="0" err="1">
                <a:latin typeface="TimesNewRomanPSMT"/>
              </a:rPr>
              <a:t>комісії</a:t>
            </a:r>
            <a:r>
              <a:rPr lang="ru-RU" sz="2800" b="0" i="0" u="none" strike="noStrike" baseline="0" dirty="0">
                <a:latin typeface="TimesNewRomanPSMT"/>
              </a:rPr>
              <a:t> з </a:t>
            </a:r>
            <a:r>
              <a:rPr lang="ru-RU" sz="2800" b="0" i="0" u="none" strike="noStrike" baseline="0" dirty="0" err="1">
                <a:latin typeface="TimesNewRomanPSMT"/>
              </a:rPr>
              <a:t>перевірки</a:t>
            </a:r>
            <a:r>
              <a:rPr lang="ru-RU" sz="2800" b="0" i="0" u="none" strike="noStrike" baseline="0" dirty="0">
                <a:latin typeface="TimesNewRomanPSMT"/>
              </a:rPr>
              <a:t> </a:t>
            </a:r>
            <a:r>
              <a:rPr lang="ru-RU" sz="2800" b="0" i="0" u="none" strike="noStrike" baseline="0" dirty="0" err="1">
                <a:latin typeface="TimesNewRomanPSMT"/>
              </a:rPr>
              <a:t>знань</a:t>
            </a:r>
            <a:r>
              <a:rPr lang="ru-RU" sz="2800" b="0" i="0" u="none" strike="noStrike" baseline="0" dirty="0">
                <a:latin typeface="TimesNewRomanPSMT"/>
              </a:rPr>
              <a:t> </a:t>
            </a:r>
            <a:r>
              <a:rPr lang="ru-RU" sz="2800" b="0" i="0" u="none" strike="noStrike" baseline="0" dirty="0" err="1">
                <a:latin typeface="TimesNewRomanPSMT"/>
              </a:rPr>
              <a:t>посадових</a:t>
            </a:r>
            <a:r>
              <a:rPr lang="ru-RU" sz="2800" b="0" i="0" u="none" strike="noStrike" baseline="0" dirty="0">
                <a:latin typeface="TimesNewRomanPSMT"/>
              </a:rPr>
              <a:t> </a:t>
            </a:r>
            <a:r>
              <a:rPr lang="ru-RU" sz="2800" b="0" i="0" u="none" strike="noStrike" baseline="0" dirty="0" err="1">
                <a:latin typeface="TimesNewRomanPSMT"/>
              </a:rPr>
              <a:t>осіб</a:t>
            </a:r>
            <a:r>
              <a:rPr lang="ru-RU" sz="2800" b="0" i="0" u="none" strike="noStrike" baseline="0" dirty="0">
                <a:latin typeface="TimesNewRomanPSMT"/>
              </a:rPr>
              <a:t> закладу </a:t>
            </a:r>
            <a:r>
              <a:rPr lang="ru-RU" sz="2800" b="0" i="0" u="none" strike="noStrike" baseline="0" dirty="0" err="1">
                <a:latin typeface="TimesNewRomanPSMT"/>
              </a:rPr>
              <a:t>освіти</a:t>
            </a:r>
            <a:r>
              <a:rPr lang="ru-RU" sz="2800" b="0" i="0" u="none" strike="noStrike" baseline="0" dirty="0">
                <a:latin typeface="TimesNewRomanPSMT"/>
              </a:rPr>
              <a:t> </a:t>
            </a:r>
            <a:r>
              <a:rPr lang="ru-RU" sz="2800" b="0" i="0" u="none" strike="noStrike" baseline="0" dirty="0" err="1">
                <a:latin typeface="TimesNewRomanPSMT"/>
              </a:rPr>
              <a:t>зпитань</a:t>
            </a:r>
            <a:r>
              <a:rPr lang="ru-RU" sz="2800" b="0" i="0" u="none" strike="noStrike" baseline="0" dirty="0">
                <a:latin typeface="TimesNewRomanPSMT"/>
              </a:rPr>
              <a:t> </a:t>
            </a:r>
            <a:r>
              <a:rPr lang="ru-RU" sz="2800" b="0" i="0" u="none" strike="noStrike" baseline="0" dirty="0" err="1">
                <a:latin typeface="TimesNewRomanPSMT"/>
              </a:rPr>
              <a:t>охорони</a:t>
            </a:r>
            <a:r>
              <a:rPr lang="ru-RU" sz="2800" b="0" i="0" u="none" strike="noStrike" baseline="0" dirty="0">
                <a:latin typeface="TimesNewRomanPSMT"/>
              </a:rPr>
              <a:t> </a:t>
            </a:r>
            <a:r>
              <a:rPr lang="ru-RU" sz="2800" b="0" i="0" u="none" strike="noStrike" baseline="0" dirty="0" err="1">
                <a:latin typeface="TimesNewRomanPSMT"/>
              </a:rPr>
              <a:t>праці</a:t>
            </a:r>
            <a:r>
              <a:rPr lang="ru-RU" sz="2800" b="0" i="0" u="none" strike="noStrike" baseline="0" dirty="0">
                <a:latin typeface="TimesNewRomanPSMT"/>
              </a:rPr>
              <a:t> та </a:t>
            </a:r>
            <a:r>
              <a:rPr lang="ru-RU" sz="2800" b="0" i="0" u="none" strike="noStrike" baseline="0" dirty="0" err="1">
                <a:latin typeface="TimesNewRomanPSMT"/>
              </a:rPr>
              <a:t>безпеки</a:t>
            </a:r>
            <a:r>
              <a:rPr lang="ru-RU" sz="2800" b="0" i="0" u="none" strike="noStrike" baseline="0" dirty="0">
                <a:latin typeface="TimesNewRomanPSMT"/>
              </a:rPr>
              <a:t> </a:t>
            </a:r>
            <a:r>
              <a:rPr lang="ru-RU" sz="2800" b="0" i="0" u="none" strike="noStrike" baseline="0" dirty="0" err="1">
                <a:latin typeface="TimesNewRomanPSMT"/>
              </a:rPr>
              <a:t>життєдіяльності</a:t>
            </a:r>
            <a:r>
              <a:rPr lang="ru-RU" sz="2800" b="0" i="0" u="none" strike="noStrike" baseline="0" dirty="0">
                <a:latin typeface="TimesNewRomanPSMT"/>
              </a:rPr>
              <a:t>;</a:t>
            </a: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410547"/>
            <a:ext cx="10515600" cy="5766416"/>
          </a:xfrm>
        </p:spPr>
        <p:txBody>
          <a:bodyPr>
            <a:normAutofit/>
          </a:bodyPr>
          <a:lstStyle/>
          <a:p>
            <a:pPr algn="l"/>
            <a:r>
              <a:rPr lang="ru-RU" sz="1800" b="0" i="0" u="none" strike="noStrike" baseline="0" dirty="0" err="1">
                <a:latin typeface="TimesNewRomanPSMT"/>
              </a:rPr>
              <a:t>протоколи</a:t>
            </a:r>
            <a:r>
              <a:rPr lang="ru-RU" sz="1800" b="0" i="0" u="none" strike="noStrike" baseline="0" dirty="0">
                <a:latin typeface="TimesNewRomanPSMT"/>
              </a:rPr>
              <a:t> </a:t>
            </a:r>
            <a:r>
              <a:rPr lang="ru-RU" sz="1800" b="0" i="0" u="none" strike="noStrike" baseline="0" dirty="0" err="1">
                <a:latin typeface="TimesNewRomanPSMT"/>
              </a:rPr>
              <a:t>засідання</a:t>
            </a:r>
            <a:r>
              <a:rPr lang="ru-RU" sz="1800" b="0" i="0" u="none" strike="noStrike" baseline="0" dirty="0">
                <a:latin typeface="TimesNewRomanPSMT"/>
              </a:rPr>
              <a:t> </a:t>
            </a:r>
            <a:r>
              <a:rPr lang="ru-RU" sz="1800" b="0" i="0" u="none" strike="noStrike" baseline="0" dirty="0" err="1">
                <a:latin typeface="TimesNewRomanPSMT"/>
              </a:rPr>
              <a:t>комісії</a:t>
            </a:r>
            <a:r>
              <a:rPr lang="ru-RU" sz="1800" b="0" i="0" u="none" strike="noStrike" baseline="0" dirty="0">
                <a:latin typeface="TimesNewRomanPSMT"/>
              </a:rPr>
              <a:t> з </a:t>
            </a:r>
            <a:r>
              <a:rPr lang="ru-RU" sz="1800" b="0" i="0" u="none" strike="noStrike" baseline="0" dirty="0" err="1">
                <a:latin typeface="TimesNewRomanPSMT"/>
              </a:rPr>
              <a:t>перевірки</a:t>
            </a:r>
            <a:r>
              <a:rPr lang="ru-RU" sz="1800" b="0" i="0" u="none" strike="noStrike" baseline="0" dirty="0">
                <a:latin typeface="TimesNewRomanPSMT"/>
              </a:rPr>
              <a:t> </a:t>
            </a:r>
            <a:r>
              <a:rPr lang="ru-RU" sz="1800" b="0" i="0" u="none" strike="noStrike" baseline="0" dirty="0" err="1">
                <a:latin typeface="TimesNewRomanPSMT"/>
              </a:rPr>
              <a:t>знань</a:t>
            </a:r>
            <a:r>
              <a:rPr lang="ru-RU" sz="1800" b="0" i="0" u="none" strike="noStrike" baseline="0" dirty="0">
                <a:latin typeface="TimesNewRomanPSMT"/>
              </a:rPr>
              <a:t> </a:t>
            </a:r>
            <a:r>
              <a:rPr lang="ru-RU" sz="1800" b="0" i="0" u="none" strike="noStrike" baseline="0" dirty="0" err="1">
                <a:latin typeface="TimesNewRomanPSMT"/>
              </a:rPr>
              <a:t>посадових</a:t>
            </a:r>
            <a:r>
              <a:rPr lang="ru-RU" sz="1800" b="0" i="0" u="none" strike="noStrike" baseline="0" dirty="0">
                <a:latin typeface="TimesNewRomanPSMT"/>
              </a:rPr>
              <a:t> </a:t>
            </a:r>
            <a:r>
              <a:rPr lang="ru-RU" sz="1800" b="0" i="0" u="none" strike="noStrike" baseline="0" dirty="0" err="1">
                <a:latin typeface="TimesNewRomanPSMT"/>
              </a:rPr>
              <a:t>осіб</a:t>
            </a:r>
            <a:r>
              <a:rPr lang="ru-RU" sz="1800" b="0" i="0" u="none" strike="noStrike" baseline="0" dirty="0">
                <a:latin typeface="TimesNewRomanPSMT"/>
              </a:rPr>
              <a:t> </a:t>
            </a:r>
            <a:r>
              <a:rPr lang="ru-RU" sz="1800" b="0" i="0" u="none" strike="noStrike" baseline="0" dirty="0" err="1">
                <a:latin typeface="TimesNewRomanPSMT"/>
              </a:rPr>
              <a:t>закладуосвіти</a:t>
            </a:r>
            <a:r>
              <a:rPr lang="ru-RU" sz="1800" b="0" i="0" u="none" strike="noStrike" baseline="0" dirty="0">
                <a:latin typeface="TimesNewRomanPSMT"/>
              </a:rPr>
              <a:t> з </a:t>
            </a:r>
            <a:r>
              <a:rPr lang="ru-RU" sz="1800" b="0" i="0" u="none" strike="noStrike" baseline="0" dirty="0" err="1">
                <a:latin typeface="TimesNewRomanPSMT"/>
              </a:rPr>
              <a:t>охорони</a:t>
            </a:r>
            <a:r>
              <a:rPr lang="ru-RU" sz="1800" b="0" i="0" u="none" strike="noStrike" baseline="0" dirty="0">
                <a:latin typeface="TimesNewRomanPSMT"/>
              </a:rPr>
              <a:t> </a:t>
            </a:r>
            <a:r>
              <a:rPr lang="ru-RU" sz="1800" b="0" i="0" u="none" strike="noStrike" baseline="0" dirty="0" err="1">
                <a:latin typeface="TimesNewRomanPSMT"/>
              </a:rPr>
              <a:t>праці</a:t>
            </a:r>
            <a:r>
              <a:rPr lang="ru-RU" sz="1800" b="0" i="0" u="none" strike="noStrike" baseline="0" dirty="0">
                <a:latin typeface="TimesNewRomanPSMT"/>
              </a:rPr>
              <a:t>, </a:t>
            </a:r>
            <a:r>
              <a:rPr lang="ru-RU" sz="1800" b="0" i="0" u="none" strike="noStrike" baseline="0" dirty="0" err="1">
                <a:latin typeface="TimesNewRomanPSMT"/>
              </a:rPr>
              <a:t>безпеки</a:t>
            </a:r>
            <a:r>
              <a:rPr lang="ru-RU" sz="1800" b="0" i="0" u="none" strike="noStrike" baseline="0" dirty="0">
                <a:latin typeface="TimesNewRomanPSMT"/>
              </a:rPr>
              <a:t> </a:t>
            </a:r>
            <a:r>
              <a:rPr lang="ru-RU" sz="1800" b="0" i="0" u="none" strike="noStrike" baseline="0" dirty="0" err="1">
                <a:latin typeface="TimesNewRomanPSMT"/>
              </a:rPr>
              <a:t>життєдіяльності</a:t>
            </a:r>
            <a:r>
              <a:rPr lang="ru-RU" sz="1800" b="0" i="0" u="none" strike="noStrike" baseline="0" dirty="0">
                <a:latin typeface="TimesNewRomanPSMT"/>
              </a:rPr>
              <a:t> (</a:t>
            </a:r>
            <a:r>
              <a:rPr lang="ru-RU" sz="1800" b="0" i="0" u="none" strike="noStrike" baseline="0" dirty="0" err="1">
                <a:latin typeface="TimesNewRomanPSMT"/>
              </a:rPr>
              <a:t>оформляються</a:t>
            </a:r>
            <a:r>
              <a:rPr lang="ru-RU" sz="1800" b="0" i="0" u="none" strike="noStrike" baseline="0" dirty="0">
                <a:latin typeface="TimesNewRomanPSMT"/>
              </a:rPr>
              <a:t> один раз на 3 роки, </a:t>
            </a:r>
            <a:r>
              <a:rPr lang="ru-RU" sz="1800" b="0" i="0" u="none" strike="noStrike" baseline="0" dirty="0" err="1">
                <a:latin typeface="TimesNewRomanPSMT"/>
              </a:rPr>
              <a:t>новоприйнятих</a:t>
            </a:r>
            <a:r>
              <a:rPr lang="ru-RU" sz="1800" b="0" i="0" u="none" strike="noStrike" baseline="0" dirty="0">
                <a:latin typeface="TimesNewRomanPSMT"/>
              </a:rPr>
              <a:t> на роботу </a:t>
            </a:r>
            <a:r>
              <a:rPr lang="ru-RU" sz="1800" b="0" i="0" u="none" strike="noStrike" baseline="0" dirty="0" err="1">
                <a:latin typeface="TimesNewRomanPSMT"/>
              </a:rPr>
              <a:t>працівників</a:t>
            </a:r>
            <a:r>
              <a:rPr lang="ru-RU" sz="1800" b="0" i="0" u="none" strike="noStrike" baseline="0" dirty="0">
                <a:latin typeface="TimesNewRomanPSMT"/>
              </a:rPr>
              <a:t> – </a:t>
            </a:r>
            <a:r>
              <a:rPr lang="ru-RU" sz="1800" b="0" i="0" u="none" strike="noStrike" baseline="0" dirty="0" err="1">
                <a:latin typeface="TimesNewRomanPSMT"/>
              </a:rPr>
              <a:t>протягом</a:t>
            </a:r>
            <a:r>
              <a:rPr lang="ru-RU" sz="1800" b="0" i="0" u="none" strike="noStrike" baseline="0" dirty="0">
                <a:latin typeface="TimesNewRomanPSMT"/>
              </a:rPr>
              <a:t> </a:t>
            </a:r>
            <a:r>
              <a:rPr lang="ru-RU" sz="1800" b="0" i="0" u="none" strike="noStrike" baseline="0" dirty="0" err="1">
                <a:latin typeface="TimesNewRomanPSMT"/>
              </a:rPr>
              <a:t>місяця</a:t>
            </a:r>
            <a:r>
              <a:rPr lang="ru-RU" sz="1800" b="0" i="0" u="none" strike="noStrike" baseline="0" dirty="0">
                <a:latin typeface="TimesNewRomanPSMT"/>
              </a:rPr>
              <a:t>);</a:t>
            </a:r>
            <a:endParaRPr lang="ru-RU" sz="1800" b="0" i="0" u="none" strike="noStrike" baseline="0" dirty="0">
              <a:latin typeface="TimesNewRomanPSMT"/>
            </a:endParaRPr>
          </a:p>
          <a:p>
            <a:pPr algn="l"/>
            <a:r>
              <a:rPr lang="ru-RU" sz="1800" b="0" i="0" u="none" strike="noStrike" baseline="0" dirty="0" err="1">
                <a:latin typeface="TimesNewRomanPSMT"/>
              </a:rPr>
              <a:t>посвідчення</a:t>
            </a:r>
            <a:r>
              <a:rPr lang="ru-RU" sz="1800" b="0" i="0" u="none" strike="noStrike" baseline="0" dirty="0">
                <a:latin typeface="TimesNewRomanPSMT"/>
              </a:rPr>
              <a:t> про </a:t>
            </a:r>
            <a:r>
              <a:rPr lang="ru-RU" sz="1800" b="0" i="0" u="none" strike="noStrike" baseline="0" dirty="0" err="1">
                <a:latin typeface="TimesNewRomanPSMT"/>
              </a:rPr>
              <a:t>перевірку</a:t>
            </a:r>
            <a:r>
              <a:rPr lang="ru-RU" sz="1800" b="0" i="0" u="none" strike="noStrike" baseline="0" dirty="0">
                <a:latin typeface="TimesNewRomanPSMT"/>
              </a:rPr>
              <a:t> </a:t>
            </a:r>
            <a:r>
              <a:rPr lang="ru-RU" sz="1800" b="0" i="0" u="none" strike="noStrike" baseline="0" dirty="0" err="1">
                <a:latin typeface="TimesNewRomanPSMT"/>
              </a:rPr>
              <a:t>знань</a:t>
            </a:r>
            <a:r>
              <a:rPr lang="ru-RU" sz="1800" b="0" i="0" u="none" strike="noStrike" baseline="0" dirty="0">
                <a:latin typeface="TimesNewRomanPSMT"/>
              </a:rPr>
              <a:t> з </a:t>
            </a:r>
            <a:r>
              <a:rPr lang="ru-RU" sz="1800" b="0" i="0" u="none" strike="noStrike" baseline="0" dirty="0" err="1">
                <a:latin typeface="TimesNewRomanPSMT"/>
              </a:rPr>
              <a:t>охорони</a:t>
            </a:r>
            <a:r>
              <a:rPr lang="ru-RU" sz="1800" b="0" i="0" u="none" strike="noStrike" baseline="0" dirty="0">
                <a:latin typeface="TimesNewRomanPSMT"/>
              </a:rPr>
              <a:t> </a:t>
            </a:r>
            <a:r>
              <a:rPr lang="ru-RU" sz="1800" b="0" i="0" u="none" strike="noStrike" baseline="0" dirty="0" err="1">
                <a:latin typeface="TimesNewRomanPSMT"/>
              </a:rPr>
              <a:t>праці</a:t>
            </a:r>
            <a:r>
              <a:rPr lang="ru-RU" sz="1800" b="0" i="0" u="none" strike="noStrike" baseline="0" dirty="0">
                <a:latin typeface="TimesNewRomanPSMT"/>
              </a:rPr>
              <a:t>, </a:t>
            </a:r>
            <a:r>
              <a:rPr lang="ru-RU" sz="1800" b="0" i="0" u="none" strike="noStrike" baseline="0" dirty="0" err="1">
                <a:latin typeface="TimesNewRomanPSMT"/>
              </a:rPr>
              <a:t>безпеки</a:t>
            </a:r>
            <a:r>
              <a:rPr lang="ru-RU" sz="1800" b="0" i="0" u="none" strike="noStrike" baseline="0" dirty="0">
                <a:latin typeface="TimesNewRomanPSMT"/>
              </a:rPr>
              <a:t> </a:t>
            </a:r>
            <a:r>
              <a:rPr lang="ru-RU" sz="1800" b="0" i="0" u="none" strike="noStrike" baseline="0" dirty="0" err="1">
                <a:latin typeface="TimesNewRomanPSMT"/>
              </a:rPr>
              <a:t>життєдіяльності</a:t>
            </a:r>
            <a:r>
              <a:rPr lang="ru-RU" sz="1800" dirty="0">
                <a:latin typeface="TimesNewRomanPSMT"/>
              </a:rPr>
              <a:t> </a:t>
            </a:r>
            <a:r>
              <a:rPr lang="ru-RU" sz="1800" b="0" i="0" u="none" strike="noStrike" baseline="0" dirty="0" err="1">
                <a:latin typeface="TimesNewRomanPSMT"/>
              </a:rPr>
              <a:t>керівника</a:t>
            </a:r>
            <a:r>
              <a:rPr lang="ru-RU" sz="1800" b="0" i="0" u="none" strike="noStrike" baseline="0" dirty="0">
                <a:latin typeface="TimesNewRomanPSMT"/>
              </a:rPr>
              <a:t> закладу </a:t>
            </a:r>
            <a:r>
              <a:rPr lang="ru-RU" sz="1800" b="0" i="0" u="none" strike="noStrike" baseline="0" dirty="0" err="1">
                <a:latin typeface="TimesNewRomanPSMT"/>
              </a:rPr>
              <a:t>освіти</a:t>
            </a:r>
            <a:r>
              <a:rPr lang="ru-RU" sz="1800" b="0" i="0" u="none" strike="noStrike" baseline="0" dirty="0">
                <a:latin typeface="TimesNewRomanPSMT"/>
              </a:rPr>
              <a:t>, </a:t>
            </a:r>
            <a:r>
              <a:rPr lang="ru-RU" sz="1800" b="0" i="0" u="none" strike="noStrike" baseline="0" dirty="0" err="1">
                <a:latin typeface="TimesNewRomanPSMT"/>
              </a:rPr>
              <a:t>його</a:t>
            </a:r>
            <a:r>
              <a:rPr lang="ru-RU" sz="1800" b="0" i="0" u="none" strike="noStrike" baseline="0" dirty="0">
                <a:latin typeface="TimesNewRomanPSMT"/>
              </a:rPr>
              <a:t> </a:t>
            </a:r>
            <a:r>
              <a:rPr lang="ru-RU" sz="1800" b="0" i="0" u="none" strike="noStrike" baseline="0" dirty="0" err="1">
                <a:latin typeface="TimesNewRomanPSMT"/>
              </a:rPr>
              <a:t>заступників</a:t>
            </a:r>
            <a:r>
              <a:rPr lang="ru-RU" sz="1800" b="0" i="0" u="none" strike="noStrike" baseline="0" dirty="0">
                <a:latin typeface="TimesNewRomanPSMT"/>
              </a:rPr>
              <a:t> і </a:t>
            </a:r>
            <a:r>
              <a:rPr lang="ru-RU" sz="1800" b="0" i="0" u="none" strike="noStrike" baseline="0" dirty="0" err="1">
                <a:latin typeface="TimesNewRomanPSMT"/>
              </a:rPr>
              <a:t>членів</a:t>
            </a:r>
            <a:r>
              <a:rPr lang="ru-RU" sz="1800" b="0" i="0" u="none" strike="noStrike" baseline="0" dirty="0">
                <a:latin typeface="TimesNewRomanPSMT"/>
              </a:rPr>
              <a:t> </a:t>
            </a:r>
            <a:r>
              <a:rPr lang="ru-RU" sz="1800" b="0" i="0" u="none" strike="noStrike" baseline="0" dirty="0" err="1">
                <a:latin typeface="TimesNewRomanPSMT"/>
              </a:rPr>
              <a:t>комісії</a:t>
            </a:r>
            <a:r>
              <a:rPr lang="ru-RU" sz="1800" b="0" i="0" u="none" strike="noStrike" baseline="0" dirty="0">
                <a:latin typeface="TimesNewRomanPSMT"/>
              </a:rPr>
              <a:t> з </a:t>
            </a:r>
            <a:r>
              <a:rPr lang="ru-RU" sz="1800" b="0" i="0" u="none" strike="noStrike" baseline="0" dirty="0" err="1">
                <a:latin typeface="TimesNewRomanPSMT"/>
              </a:rPr>
              <a:t>перевірки</a:t>
            </a:r>
            <a:r>
              <a:rPr lang="ru-RU" sz="1800" b="0" i="0" u="none" strike="noStrike" baseline="0" dirty="0">
                <a:latin typeface="TimesNewRomanPSMT"/>
              </a:rPr>
              <a:t> </a:t>
            </a:r>
            <a:r>
              <a:rPr lang="ru-RU" sz="1800" b="0" i="0" u="none" strike="noStrike" baseline="0" dirty="0" err="1">
                <a:latin typeface="TimesNewRomanPSMT"/>
              </a:rPr>
              <a:t>знань</a:t>
            </a:r>
            <a:r>
              <a:rPr lang="ru-RU" sz="1800" b="0" i="0" u="none" strike="noStrike" baseline="0" dirty="0">
                <a:latin typeface="TimesNewRomanPSMT"/>
              </a:rPr>
              <a:t> з </a:t>
            </a:r>
            <a:r>
              <a:rPr lang="uk-UA" sz="1800" b="0" i="0" u="none" strike="noStrike" baseline="0" dirty="0">
                <a:latin typeface="TimesNewRomanPSMT"/>
              </a:rPr>
              <a:t>охорони праці, безпеки життєдіяльності;</a:t>
            </a:r>
            <a:endParaRPr lang="uk-UA" sz="1800" b="0" i="0" u="none" strike="noStrike" baseline="0" dirty="0">
              <a:latin typeface="TimesNewRomanPSMT"/>
            </a:endParaRPr>
          </a:p>
          <a:p>
            <a:pPr algn="l"/>
            <a:r>
              <a:rPr lang="ru-RU" sz="1800" b="0" i="0" u="none" strike="noStrike" baseline="0" dirty="0">
                <a:latin typeface="TimesNewRomanPSMT"/>
              </a:rPr>
              <a:t>план </a:t>
            </a:r>
            <a:r>
              <a:rPr lang="ru-RU" sz="1800" b="0" i="0" u="none" strike="noStrike" baseline="0" dirty="0" err="1">
                <a:latin typeface="TimesNewRomanPSMT"/>
              </a:rPr>
              <a:t>організаційно</a:t>
            </a:r>
            <a:r>
              <a:rPr lang="ru-RU" sz="1800" b="0" i="0" u="none" strike="noStrike" baseline="0" dirty="0" err="1">
                <a:latin typeface="Times New Roman" panose="02020603050405020304" pitchFamily="18" charset="0"/>
              </a:rPr>
              <a:t>-</a:t>
            </a:r>
            <a:r>
              <a:rPr lang="ru-RU" sz="1800" b="0" i="0" u="none" strike="noStrike" baseline="0" dirty="0" err="1">
                <a:latin typeface="TimesNewRomanPSMT"/>
              </a:rPr>
              <a:t>технічних</a:t>
            </a:r>
            <a:r>
              <a:rPr lang="ru-RU" sz="1800" b="0" i="0" u="none" strike="noStrike" baseline="0" dirty="0">
                <a:latin typeface="TimesNewRomanPSMT"/>
              </a:rPr>
              <a:t> </a:t>
            </a:r>
            <a:r>
              <a:rPr lang="ru-RU" sz="1800" b="0" i="0" u="none" strike="noStrike" baseline="0" dirty="0" err="1">
                <a:latin typeface="TimesNewRomanPSMT"/>
              </a:rPr>
              <a:t>заходів</a:t>
            </a:r>
            <a:r>
              <a:rPr lang="ru-RU" sz="1800" b="0" i="0" u="none" strike="noStrike" baseline="0" dirty="0">
                <a:latin typeface="TimesNewRomanPSMT"/>
              </a:rPr>
              <a:t> </a:t>
            </a:r>
            <a:r>
              <a:rPr lang="ru-RU" sz="1800" b="0" i="0" u="none" strike="noStrike" baseline="0" dirty="0" err="1">
                <a:latin typeface="TimesNewRomanPSMT"/>
              </a:rPr>
              <a:t>щодо</a:t>
            </a:r>
            <a:r>
              <a:rPr lang="ru-RU" sz="1800" b="0" i="0" u="none" strike="noStrike" baseline="0" dirty="0">
                <a:latin typeface="TimesNewRomanPSMT"/>
              </a:rPr>
              <a:t> </a:t>
            </a:r>
            <a:r>
              <a:rPr lang="ru-RU" sz="1800" b="0" i="0" u="none" strike="noStrike" baseline="0" dirty="0" err="1">
                <a:latin typeface="TimesNewRomanPSMT"/>
              </a:rPr>
              <a:t>поліпшення</a:t>
            </a:r>
            <a:r>
              <a:rPr lang="ru-RU" sz="1800" b="0" i="0" u="none" strike="noStrike" baseline="0" dirty="0">
                <a:latin typeface="TimesNewRomanPSMT"/>
              </a:rPr>
              <a:t> стану умов і </a:t>
            </a:r>
            <a:r>
              <a:rPr lang="ru-RU" sz="1800" b="0" i="0" u="none" strike="noStrike" baseline="0" dirty="0" err="1">
                <a:latin typeface="TimesNewRomanPSMT"/>
              </a:rPr>
              <a:t>охорони</a:t>
            </a:r>
            <a:r>
              <a:rPr lang="ru-RU" sz="1800" b="0" i="0" u="none" strike="noStrike" baseline="0" dirty="0">
                <a:latin typeface="TimesNewRomanPSMT"/>
              </a:rPr>
              <a:t> </a:t>
            </a:r>
            <a:r>
              <a:rPr lang="ru-RU" sz="1800" b="0" i="0" u="none" strike="noStrike" baseline="0" dirty="0" err="1">
                <a:latin typeface="TimesNewRomanPSMT"/>
              </a:rPr>
              <a:t>праці</a:t>
            </a:r>
            <a:r>
              <a:rPr lang="ru-RU" sz="1800" b="0" i="0" u="none" strike="noStrike" baseline="0" dirty="0">
                <a:latin typeface="TimesNewRomanPSMT"/>
              </a:rPr>
              <a:t>, </a:t>
            </a:r>
            <a:r>
              <a:rPr lang="ru-RU" sz="1800" b="0" i="0" u="none" strike="noStrike" baseline="0" dirty="0" err="1">
                <a:latin typeface="TimesNewRomanPSMT"/>
              </a:rPr>
              <a:t>здоров’я</a:t>
            </a:r>
            <a:r>
              <a:rPr lang="ru-RU" sz="1800" b="0" i="0" u="none" strike="noStrike" baseline="0" dirty="0">
                <a:latin typeface="TimesNewRomanPSMT"/>
              </a:rPr>
              <a:t> </a:t>
            </a:r>
            <a:r>
              <a:rPr lang="ru-RU" sz="1800" b="0" i="0" u="none" strike="noStrike" baseline="0" dirty="0" err="1">
                <a:latin typeface="TimesNewRomanPSMT"/>
              </a:rPr>
              <a:t>працівників</a:t>
            </a:r>
            <a:r>
              <a:rPr lang="ru-RU" sz="1800" b="0" i="0" u="none" strike="noStrike" baseline="0" dirty="0">
                <a:latin typeface="TimesNewRomanPSMT"/>
              </a:rPr>
              <a:t> та </a:t>
            </a:r>
            <a:r>
              <a:rPr lang="ru-RU" sz="1800" b="0" i="0" u="none" strike="noStrike" baseline="0" dirty="0" err="1">
                <a:latin typeface="TimesNewRomanPSMT"/>
              </a:rPr>
              <a:t>учнів</a:t>
            </a:r>
            <a:r>
              <a:rPr lang="ru-RU" sz="1800" b="0" i="0" u="none" strike="noStrike" baseline="0" dirty="0">
                <a:latin typeface="TimesNewRomanPSMT"/>
              </a:rPr>
              <a:t>, </a:t>
            </a:r>
            <a:r>
              <a:rPr lang="ru-RU" sz="1800" b="0" i="0" u="none" strike="noStrike" baseline="0" dirty="0" err="1">
                <a:latin typeface="TimesNewRomanPSMT"/>
              </a:rPr>
              <a:t>слухачів</a:t>
            </a:r>
            <a:r>
              <a:rPr lang="ru-RU" sz="1800" b="0" i="0" u="none" strike="noStrike" baseline="0" dirty="0">
                <a:latin typeface="TimesNewRomanPSMT"/>
              </a:rPr>
              <a:t> (</a:t>
            </a:r>
            <a:r>
              <a:rPr lang="ru-RU" sz="1800" b="0" i="0" u="none" strike="noStrike" baseline="0" dirty="0" err="1">
                <a:latin typeface="TimesNewRomanPSMT"/>
              </a:rPr>
              <a:t>складається</a:t>
            </a:r>
            <a:r>
              <a:rPr lang="ru-RU" sz="1800" b="0" i="0" u="none" strike="noStrike" baseline="0" dirty="0">
                <a:latin typeface="TimesNewRomanPSMT"/>
              </a:rPr>
              <a:t> на </a:t>
            </a:r>
            <a:r>
              <a:rPr lang="uk-UA" sz="1800" b="0" i="0" u="none" strike="noStrike" baseline="0" dirty="0">
                <a:latin typeface="TimesNewRomanPSMT"/>
              </a:rPr>
              <a:t>календарний рік);</a:t>
            </a:r>
            <a:endParaRPr lang="uk-UA" sz="1800" b="0" i="0" u="none" strike="noStrike" baseline="0" dirty="0">
              <a:latin typeface="TimesNewRomanPSMT"/>
            </a:endParaRPr>
          </a:p>
          <a:p>
            <a:pPr algn="l"/>
            <a:r>
              <a:rPr lang="ru-RU" sz="1800" b="0" i="0" u="none" strike="noStrike" baseline="0" dirty="0">
                <a:latin typeface="TimesNewRomanPSMT"/>
              </a:rPr>
              <a:t>план </a:t>
            </a:r>
            <a:r>
              <a:rPr lang="ru-RU" sz="1800" b="0" i="0" u="none" strike="noStrike" baseline="0" dirty="0" err="1">
                <a:latin typeface="TimesNewRomanPSMT"/>
              </a:rPr>
              <a:t>заходів</a:t>
            </a:r>
            <a:r>
              <a:rPr lang="ru-RU" sz="1800" b="0" i="0" u="none" strike="noStrike" baseline="0" dirty="0">
                <a:latin typeface="TimesNewRomanPSMT"/>
              </a:rPr>
              <a:t> </a:t>
            </a:r>
            <a:r>
              <a:rPr lang="ru-RU" sz="1800" b="0" i="0" u="none" strike="noStrike" baseline="0" dirty="0" err="1">
                <a:latin typeface="TimesNewRomanPSMT"/>
              </a:rPr>
              <a:t>щодо</a:t>
            </a:r>
            <a:r>
              <a:rPr lang="ru-RU" sz="1800" b="0" i="0" u="none" strike="noStrike" baseline="0" dirty="0">
                <a:latin typeface="TimesNewRomanPSMT"/>
              </a:rPr>
              <a:t> </a:t>
            </a:r>
            <a:r>
              <a:rPr lang="ru-RU" sz="1800" b="0" i="0" u="none" strike="noStrike" baseline="0" dirty="0" err="1">
                <a:latin typeface="TimesNewRomanPSMT"/>
              </a:rPr>
              <a:t>забезпечення</a:t>
            </a:r>
            <a:r>
              <a:rPr lang="ru-RU" sz="1800" b="0" i="0" u="none" strike="noStrike" baseline="0" dirty="0">
                <a:latin typeface="TimesNewRomanPSMT"/>
              </a:rPr>
              <a:t> </a:t>
            </a:r>
            <a:r>
              <a:rPr lang="ru-RU" sz="1800" b="0" i="0" u="none" strike="noStrike" baseline="0" dirty="0" err="1">
                <a:latin typeface="TimesNewRomanPSMT"/>
              </a:rPr>
              <a:t>пожежної</a:t>
            </a:r>
            <a:r>
              <a:rPr lang="ru-RU" sz="1800" b="0" i="0" u="none" strike="noStrike" baseline="0" dirty="0">
                <a:latin typeface="TimesNewRomanPSMT"/>
              </a:rPr>
              <a:t> </a:t>
            </a:r>
            <a:r>
              <a:rPr lang="ru-RU" sz="1800" b="0" i="0" u="none" strike="noStrike" baseline="0" dirty="0" err="1">
                <a:latin typeface="TimesNewRomanPSMT"/>
              </a:rPr>
              <a:t>безпеки</a:t>
            </a:r>
            <a:r>
              <a:rPr lang="ru-RU" sz="1800" b="0" i="0" u="none" strike="noStrike" baseline="0" dirty="0">
                <a:latin typeface="TimesNewRomanPSMT"/>
              </a:rPr>
              <a:t> закладу </a:t>
            </a:r>
            <a:r>
              <a:rPr lang="ru-RU" sz="1800" b="0" i="0" u="none" strike="noStrike" baseline="0" dirty="0" err="1">
                <a:latin typeface="TimesNewRomanPSMT"/>
              </a:rPr>
              <a:t>освіти</a:t>
            </a:r>
            <a:r>
              <a:rPr lang="ru-RU" sz="1800" dirty="0">
                <a:latin typeface="TimesNewRomanPSMT"/>
              </a:rPr>
              <a:t> </a:t>
            </a:r>
            <a:r>
              <a:rPr lang="uk-UA" sz="1800" b="0" i="0" u="none" strike="noStrike" baseline="0" dirty="0">
                <a:latin typeface="TimesNewRomanPSMT"/>
              </a:rPr>
              <a:t>(складається на календарний рік);</a:t>
            </a:r>
            <a:endParaRPr lang="uk-UA" sz="1800" b="0" i="0" u="none" strike="noStrike" baseline="0" dirty="0">
              <a:latin typeface="TimesNewRomanPSMT"/>
            </a:endParaRPr>
          </a:p>
          <a:p>
            <a:pPr algn="l"/>
            <a:r>
              <a:rPr lang="ru-RU" sz="1800" b="0" i="0" u="none" strike="noStrike" baseline="0" dirty="0">
                <a:latin typeface="TimesNewRomanPSMT"/>
              </a:rPr>
              <a:t>план </a:t>
            </a:r>
            <a:r>
              <a:rPr lang="ru-RU" sz="1800" b="0" i="0" u="none" strike="noStrike" baseline="0" dirty="0" err="1">
                <a:latin typeface="TimesNewRomanPSMT"/>
              </a:rPr>
              <a:t>заходів</a:t>
            </a:r>
            <a:r>
              <a:rPr lang="ru-RU" sz="1800" b="0" i="0" u="none" strike="noStrike" baseline="0" dirty="0">
                <a:latin typeface="TimesNewRomanPSMT"/>
              </a:rPr>
              <a:t> </a:t>
            </a:r>
            <a:r>
              <a:rPr lang="ru-RU" sz="1800" b="0" i="0" u="none" strike="noStrike" baseline="0" dirty="0" err="1">
                <a:latin typeface="TimesNewRomanPSMT"/>
              </a:rPr>
              <a:t>щодо</a:t>
            </a:r>
            <a:r>
              <a:rPr lang="ru-RU" sz="1800" b="0" i="0" u="none" strike="noStrike" baseline="0" dirty="0">
                <a:latin typeface="TimesNewRomanPSMT"/>
              </a:rPr>
              <a:t> </a:t>
            </a:r>
            <a:r>
              <a:rPr lang="ru-RU" sz="1800" b="0" i="0" u="none" strike="noStrike" baseline="0" dirty="0" err="1">
                <a:latin typeface="TimesNewRomanPSMT"/>
              </a:rPr>
              <a:t>попередження</a:t>
            </a:r>
            <a:r>
              <a:rPr lang="ru-RU" sz="1800" b="0" i="0" u="none" strike="noStrike" baseline="0" dirty="0">
                <a:latin typeface="TimesNewRomanPSMT"/>
              </a:rPr>
              <a:t> </a:t>
            </a:r>
            <a:r>
              <a:rPr lang="ru-RU" sz="1800" b="0" i="0" u="none" strike="noStrike" baseline="0" dirty="0" err="1">
                <a:latin typeface="TimesNewRomanPSMT"/>
              </a:rPr>
              <a:t>дитячого</a:t>
            </a:r>
            <a:r>
              <a:rPr lang="ru-RU" sz="1800" b="0" i="0" u="none" strike="noStrike" baseline="0" dirty="0">
                <a:latin typeface="TimesNewRomanPSMT"/>
              </a:rPr>
              <a:t> </a:t>
            </a:r>
            <a:r>
              <a:rPr lang="ru-RU" sz="1800" b="0" i="0" u="none" strike="noStrike" baseline="0" dirty="0" err="1">
                <a:latin typeface="TimesNewRomanPSMT"/>
              </a:rPr>
              <a:t>дорожньо</a:t>
            </a:r>
            <a:r>
              <a:rPr lang="ru-RU" sz="1800" b="0" i="0" u="none" strike="noStrike" baseline="0" dirty="0">
                <a:latin typeface="Times New Roman" panose="02020603050405020304" pitchFamily="18" charset="0"/>
              </a:rPr>
              <a:t>-</a:t>
            </a:r>
            <a:r>
              <a:rPr lang="ru-RU" sz="1800" b="0" i="0" u="none" strike="noStrike" baseline="0" dirty="0">
                <a:latin typeface="TimesNewRomanPSMT"/>
              </a:rPr>
              <a:t>транспортного травматизму (</a:t>
            </a:r>
            <a:r>
              <a:rPr lang="ru-RU" sz="1800" b="0" i="0" u="none" strike="noStrike" baseline="0" dirty="0" err="1">
                <a:latin typeface="TimesNewRomanPSMT"/>
              </a:rPr>
              <a:t>складається</a:t>
            </a:r>
            <a:r>
              <a:rPr lang="ru-RU" sz="1800" b="0" i="0" u="none" strike="noStrike" baseline="0" dirty="0">
                <a:latin typeface="TimesNewRomanPSMT"/>
              </a:rPr>
              <a:t> </a:t>
            </a:r>
            <a:r>
              <a:rPr lang="ru-RU" sz="1800" b="0" i="0" u="none" strike="noStrike" baseline="0" dirty="0" err="1">
                <a:latin typeface="TimesNewRomanPSMT"/>
              </a:rPr>
              <a:t>щорічно</a:t>
            </a:r>
            <a:r>
              <a:rPr lang="ru-RU" sz="1800" b="0" i="0" u="none" strike="noStrike" baseline="0" dirty="0">
                <a:latin typeface="TimesNewRomanPSMT"/>
              </a:rPr>
              <a:t> перед початком </a:t>
            </a:r>
            <a:r>
              <a:rPr lang="ru-RU" sz="1800" b="0" i="0" u="none" strike="noStrike" baseline="0" dirty="0" err="1">
                <a:latin typeface="TimesNewRomanPSMT"/>
              </a:rPr>
              <a:t>навчального</a:t>
            </a:r>
            <a:r>
              <a:rPr lang="ru-RU" sz="1800" b="0" i="0" u="none" strike="noStrike" baseline="0" dirty="0">
                <a:latin typeface="TimesNewRomanPSMT"/>
              </a:rPr>
              <a:t> року);</a:t>
            </a:r>
            <a:endParaRPr lang="ru-RU" sz="1800" b="0" i="0" u="none" strike="noStrike" baseline="0" dirty="0">
              <a:latin typeface="TimesNewRomanPSMT"/>
            </a:endParaRPr>
          </a:p>
          <a:p>
            <a:pPr algn="l"/>
            <a:r>
              <a:rPr lang="ru-RU" sz="1800" b="0" i="0" u="none" strike="noStrike" baseline="0" dirty="0" err="1">
                <a:latin typeface="TimesNewRomanPSMT"/>
              </a:rPr>
              <a:t>акти</a:t>
            </a:r>
            <a:r>
              <a:rPr lang="ru-RU" sz="1800" b="0" i="0" u="none" strike="noStrike" baseline="0" dirty="0">
                <a:latin typeface="TimesNewRomanPSMT"/>
              </a:rPr>
              <a:t> </a:t>
            </a:r>
            <a:r>
              <a:rPr lang="ru-RU" sz="1800" b="0" i="0" u="none" strike="noStrike" baseline="0" dirty="0" err="1">
                <a:latin typeface="TimesNewRomanPSMT"/>
              </a:rPr>
              <a:t>обстеження</a:t>
            </a:r>
            <a:r>
              <a:rPr lang="ru-RU" sz="1800" b="0" i="0" u="none" strike="noStrike" baseline="0" dirty="0">
                <a:latin typeface="TimesNewRomanPSMT"/>
              </a:rPr>
              <a:t> </a:t>
            </a:r>
            <a:r>
              <a:rPr lang="ru-RU" sz="1800" b="0" i="0" u="none" strike="noStrike" baseline="0" dirty="0" err="1">
                <a:latin typeface="TimesNewRomanPSMT"/>
              </a:rPr>
              <a:t>приміщень</a:t>
            </a:r>
            <a:r>
              <a:rPr lang="ru-RU" sz="1800" b="0" i="0" u="none" strike="noStrike" baseline="0" dirty="0">
                <a:latin typeface="TimesNewRomanPSMT"/>
              </a:rPr>
              <a:t> та </a:t>
            </a:r>
            <a:r>
              <a:rPr lang="ru-RU" sz="1800" b="0" i="0" u="none" strike="noStrike" baseline="0" dirty="0" err="1">
                <a:latin typeface="TimesNewRomanPSMT"/>
              </a:rPr>
              <a:t>інженерних</a:t>
            </a:r>
            <a:r>
              <a:rPr lang="ru-RU" sz="1800" b="0" i="0" u="none" strike="noStrike" baseline="0" dirty="0">
                <a:latin typeface="TimesNewRomanPSMT"/>
              </a:rPr>
              <a:t> </a:t>
            </a:r>
            <a:r>
              <a:rPr lang="ru-RU" sz="1800" b="0" i="0" u="none" strike="noStrike" baseline="0" dirty="0" err="1">
                <a:latin typeface="TimesNewRomanPSMT"/>
              </a:rPr>
              <a:t>комунікацій</a:t>
            </a:r>
            <a:r>
              <a:rPr lang="ru-RU" sz="1800" b="0" i="0" u="none" strike="noStrike" baseline="0" dirty="0">
                <a:latin typeface="TimesNewRomanPSMT"/>
              </a:rPr>
              <a:t> закладу </a:t>
            </a:r>
            <a:r>
              <a:rPr lang="ru-RU" sz="1800" b="0" i="0" u="none" strike="noStrike" baseline="0" dirty="0" err="1">
                <a:latin typeface="TimesNewRomanPSMT"/>
              </a:rPr>
              <a:t>освіти</a:t>
            </a:r>
            <a:r>
              <a:rPr lang="ru-RU" sz="1800" b="0" i="0" u="none" strike="noStrike" baseline="0" dirty="0">
                <a:latin typeface="TimesNewRomanPSMT"/>
              </a:rPr>
              <a:t> до початку </a:t>
            </a:r>
            <a:r>
              <a:rPr lang="ru-RU" sz="1800" b="0" i="0" u="none" strike="noStrike" baseline="0" dirty="0" err="1">
                <a:latin typeface="TimesNewRomanPSMT"/>
              </a:rPr>
              <a:t>навчального</a:t>
            </a:r>
            <a:r>
              <a:rPr lang="ru-RU" sz="1800" b="0" i="0" u="none" strike="noStrike" baseline="0" dirty="0">
                <a:latin typeface="TimesNewRomanPSMT"/>
              </a:rPr>
              <a:t> року та </a:t>
            </a:r>
            <a:r>
              <a:rPr lang="ru-RU" sz="1800" b="0" i="0" u="none" strike="noStrike" baseline="0" dirty="0" err="1">
                <a:latin typeface="TimesNewRomanPSMT"/>
              </a:rPr>
              <a:t>опалювального</a:t>
            </a:r>
            <a:r>
              <a:rPr lang="ru-RU" sz="1800" b="0" i="0" u="none" strike="noStrike" baseline="0" dirty="0">
                <a:latin typeface="TimesNewRomanPSMT"/>
              </a:rPr>
              <a:t> сезону (</a:t>
            </a:r>
            <a:r>
              <a:rPr lang="ru-RU" sz="1800" b="0" i="0" u="none" strike="noStrike" baseline="0" dirty="0" err="1">
                <a:latin typeface="TimesNewRomanPSMT"/>
              </a:rPr>
              <a:t>оформлюють</a:t>
            </a:r>
            <a:r>
              <a:rPr lang="ru-RU" sz="1800" b="0" i="0" u="none" strike="noStrike" baseline="0" dirty="0">
                <a:latin typeface="TimesNewRomanPSMT"/>
              </a:rPr>
              <a:t> </a:t>
            </a:r>
            <a:r>
              <a:rPr lang="ru-RU" sz="1800" b="0" i="0" u="none" strike="noStrike" baseline="0" dirty="0" err="1">
                <a:latin typeface="TimesNewRomanPSMT"/>
              </a:rPr>
              <a:t>щорічно</a:t>
            </a:r>
            <a:r>
              <a:rPr lang="ru-RU" sz="1800" dirty="0">
                <a:latin typeface="TimesNewRomanPSMT"/>
              </a:rPr>
              <a:t> </a:t>
            </a:r>
            <a:r>
              <a:rPr lang="uk-UA" sz="1800" b="0" i="0" u="none" strike="noStrike" baseline="0" dirty="0">
                <a:latin typeface="TimesNewRomanPSMT"/>
              </a:rPr>
              <a:t>перед початком навчального року);</a:t>
            </a:r>
            <a:endParaRPr lang="uk-UA" sz="1800" b="0" i="0" u="none" strike="noStrike" baseline="0" dirty="0">
              <a:latin typeface="TimesNewRomanPSMT"/>
            </a:endParaRPr>
          </a:p>
          <a:p>
            <a:pPr algn="l"/>
            <a:r>
              <a:rPr lang="ru-RU" sz="1800" b="0" i="0" u="none" strike="noStrike" baseline="0" dirty="0" err="1">
                <a:latin typeface="TimesNewRomanPSMT"/>
              </a:rPr>
              <a:t>акти</a:t>
            </a:r>
            <a:r>
              <a:rPr lang="ru-RU" sz="1800" b="0" i="0" u="none" strike="noStrike" baseline="0" dirty="0" err="1">
                <a:latin typeface="Times New Roman" panose="02020603050405020304" pitchFamily="18" charset="0"/>
              </a:rPr>
              <a:t>-</a:t>
            </a:r>
            <a:r>
              <a:rPr lang="ru-RU" sz="1800" b="0" i="0" u="none" strike="noStrike" baseline="0" dirty="0" err="1">
                <a:latin typeface="TimesNewRomanPSMT"/>
              </a:rPr>
              <a:t>дозволи</a:t>
            </a:r>
            <a:r>
              <a:rPr lang="ru-RU" sz="1800" b="0" i="0" u="none" strike="noStrike" baseline="0" dirty="0">
                <a:latin typeface="TimesNewRomanPSMT"/>
              </a:rPr>
              <a:t> на </a:t>
            </a:r>
            <a:r>
              <a:rPr lang="ru-RU" sz="1800" b="0" i="0" u="none" strike="noStrike" baseline="0" dirty="0" err="1">
                <a:latin typeface="TimesNewRomanPSMT"/>
              </a:rPr>
              <a:t>проведення</a:t>
            </a:r>
            <a:r>
              <a:rPr lang="ru-RU" sz="1800" b="0" i="0" u="none" strike="noStrike" baseline="0" dirty="0">
                <a:latin typeface="TimesNewRomanPSMT"/>
              </a:rPr>
              <a:t> занять у </a:t>
            </a:r>
            <a:r>
              <a:rPr lang="ru-RU" sz="1800" b="0" i="0" u="none" strike="noStrike" baseline="0" dirty="0" err="1">
                <a:latin typeface="TimesNewRomanPSMT"/>
              </a:rPr>
              <a:t>спортивних</a:t>
            </a:r>
            <a:r>
              <a:rPr lang="ru-RU" sz="1800" b="0" i="0" u="none" strike="noStrike" baseline="0" dirty="0">
                <a:latin typeface="TimesNewRomanPSMT"/>
              </a:rPr>
              <a:t> залах (на </a:t>
            </a:r>
            <a:r>
              <a:rPr lang="ru-RU" sz="1800" b="0" i="0" u="none" strike="noStrike" baseline="0" dirty="0" err="1">
                <a:latin typeface="TimesNewRomanPSMT"/>
              </a:rPr>
              <a:t>спортивних</a:t>
            </a:r>
            <a:r>
              <a:rPr lang="ru-RU" sz="1800" dirty="0">
                <a:latin typeface="TimesNewRomanPSMT"/>
              </a:rPr>
              <a:t> </a:t>
            </a:r>
            <a:r>
              <a:rPr lang="ru-RU" sz="1800" b="0" i="0" u="none" strike="noStrike" baseline="0" dirty="0" err="1">
                <a:latin typeface="TimesNewRomanPSMT"/>
              </a:rPr>
              <a:t>майданчиках</a:t>
            </a:r>
            <a:r>
              <a:rPr lang="ru-RU" sz="1800" b="0" i="0" u="none" strike="noStrike" baseline="0" dirty="0">
                <a:latin typeface="TimesNewRomanPSMT"/>
              </a:rPr>
              <a:t>) (</a:t>
            </a:r>
            <a:r>
              <a:rPr lang="ru-RU" sz="1800" b="0" i="0" u="none" strike="noStrike" baseline="0" dirty="0" err="1">
                <a:latin typeface="TimesNewRomanPSMT"/>
              </a:rPr>
              <a:t>оформлюють</a:t>
            </a:r>
            <a:r>
              <a:rPr lang="ru-RU" sz="1800" b="0" i="0" u="none" strike="noStrike" baseline="0" dirty="0">
                <a:latin typeface="TimesNewRomanPSMT"/>
              </a:rPr>
              <a:t> </a:t>
            </a:r>
            <a:r>
              <a:rPr lang="ru-RU" sz="1800" b="0" i="0" u="none" strike="noStrike" baseline="0" dirty="0" err="1">
                <a:latin typeface="TimesNewRomanPSMT"/>
              </a:rPr>
              <a:t>щорічно</a:t>
            </a:r>
            <a:r>
              <a:rPr lang="ru-RU" sz="1800" b="0" i="0" u="none" strike="noStrike" baseline="0" dirty="0">
                <a:latin typeface="TimesNewRomanPSMT"/>
              </a:rPr>
              <a:t> перед початком </a:t>
            </a:r>
            <a:r>
              <a:rPr lang="ru-RU" sz="1800" b="0" i="0" u="none" strike="noStrike" baseline="0" dirty="0" err="1">
                <a:latin typeface="TimesNewRomanPSMT"/>
              </a:rPr>
              <a:t>навчального</a:t>
            </a:r>
            <a:r>
              <a:rPr lang="ru-RU" sz="1800" b="0" i="0" u="none" strike="noStrike" baseline="0" dirty="0">
                <a:latin typeface="TimesNewRomanPSMT"/>
              </a:rPr>
              <a:t> року);</a:t>
            </a:r>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279918"/>
            <a:ext cx="10515600" cy="5897045"/>
          </a:xfrm>
        </p:spPr>
        <p:txBody>
          <a:bodyPr>
            <a:normAutofit/>
          </a:bodyPr>
          <a:lstStyle/>
          <a:p>
            <a:pPr algn="l"/>
            <a:r>
              <a:rPr lang="ru-RU" sz="1800" b="0" i="0" u="none" strike="noStrike" baseline="0" dirty="0" err="1">
                <a:latin typeface="TimesNewRomanPSMT"/>
              </a:rPr>
              <a:t>акти</a:t>
            </a:r>
            <a:r>
              <a:rPr lang="ru-RU" sz="1800" b="0" i="0" u="none" strike="noStrike" baseline="0" dirty="0" err="1">
                <a:latin typeface="Times New Roman" panose="02020603050405020304" pitchFamily="18" charset="0"/>
              </a:rPr>
              <a:t>-</a:t>
            </a:r>
            <a:r>
              <a:rPr lang="ru-RU" sz="1800" b="0" i="0" u="none" strike="noStrike" baseline="0" dirty="0" err="1">
                <a:latin typeface="TimesNewRomanPSMT"/>
              </a:rPr>
              <a:t>дозволи</a:t>
            </a:r>
            <a:r>
              <a:rPr lang="ru-RU" sz="1800" b="0" i="0" u="none" strike="noStrike" baseline="0" dirty="0">
                <a:latin typeface="TimesNewRomanPSMT"/>
              </a:rPr>
              <a:t> на </a:t>
            </a:r>
            <a:r>
              <a:rPr lang="ru-RU" sz="1800" b="0" i="0" u="none" strike="noStrike" baseline="0" dirty="0" err="1">
                <a:latin typeface="TimesNewRomanPSMT"/>
              </a:rPr>
              <a:t>проведення</a:t>
            </a:r>
            <a:r>
              <a:rPr lang="ru-RU" sz="1800" b="0" i="0" u="none" strike="noStrike" baseline="0" dirty="0">
                <a:latin typeface="TimesNewRomanPSMT"/>
              </a:rPr>
              <a:t> занять у </a:t>
            </a:r>
            <a:r>
              <a:rPr lang="ru-RU" sz="1800" b="0" i="0" u="none" strike="noStrike" baseline="0" dirty="0" err="1">
                <a:latin typeface="TimesNewRomanPSMT"/>
              </a:rPr>
              <a:t>кабінетах</a:t>
            </a:r>
            <a:r>
              <a:rPr lang="ru-RU" sz="1800" b="0" i="0" u="none" strike="noStrike" baseline="0" dirty="0">
                <a:latin typeface="TimesNewRomanPSMT"/>
              </a:rPr>
              <a:t> (</a:t>
            </a:r>
            <a:r>
              <a:rPr lang="ru-RU" sz="1800" b="0" i="0" u="none" strike="noStrike" baseline="0" dirty="0" err="1">
                <a:latin typeface="TimesNewRomanPSMT"/>
              </a:rPr>
              <a:t>лабораторіях</a:t>
            </a:r>
            <a:r>
              <a:rPr lang="ru-RU" sz="1800" b="0" i="0" u="none" strike="noStrike" baseline="0" dirty="0">
                <a:latin typeface="TimesNewRomanPSMT"/>
              </a:rPr>
              <a:t>) </a:t>
            </a:r>
            <a:r>
              <a:rPr lang="ru-RU" sz="1800" b="0" i="0" u="none" strike="noStrike" baseline="0" dirty="0" err="1">
                <a:latin typeface="TimesNewRomanPSMT"/>
              </a:rPr>
              <a:t>фізики</a:t>
            </a:r>
            <a:r>
              <a:rPr lang="ru-RU" sz="1800" b="0" i="0" u="none" strike="noStrike" baseline="0" dirty="0">
                <a:latin typeface="TimesNewRomanPSMT"/>
              </a:rPr>
              <a:t>, </a:t>
            </a:r>
            <a:r>
              <a:rPr lang="uk-UA" sz="1800" b="0" i="0" u="none" strike="noStrike" baseline="0" dirty="0">
                <a:latin typeface="TimesNewRomanPSMT"/>
              </a:rPr>
              <a:t>хімії, біології, інформатики, охорони праці, безпеки життєдіяльності </a:t>
            </a:r>
            <a:r>
              <a:rPr lang="ru-RU" sz="1800" b="0" i="0" u="none" strike="noStrike" baseline="0" dirty="0">
                <a:latin typeface="TimesNewRomanPSMT"/>
              </a:rPr>
              <a:t>(</a:t>
            </a:r>
            <a:r>
              <a:rPr lang="ru-RU" sz="1800" b="0" i="0" u="none" strike="noStrike" baseline="0" dirty="0" err="1">
                <a:latin typeface="TimesNewRomanPSMT"/>
              </a:rPr>
              <a:t>оформлюють</a:t>
            </a:r>
            <a:r>
              <a:rPr lang="ru-RU" sz="1800" b="0" i="0" u="none" strike="noStrike" baseline="0" dirty="0">
                <a:latin typeface="TimesNewRomanPSMT"/>
              </a:rPr>
              <a:t> </a:t>
            </a:r>
            <a:r>
              <a:rPr lang="ru-RU" sz="1800" b="0" i="0" u="none" strike="noStrike" baseline="0" dirty="0" err="1">
                <a:latin typeface="TimesNewRomanPSMT"/>
              </a:rPr>
              <a:t>щорічно</a:t>
            </a:r>
            <a:r>
              <a:rPr lang="ru-RU" sz="1800" b="0" i="0" u="none" strike="noStrike" baseline="0" dirty="0">
                <a:latin typeface="TimesNewRomanPSMT"/>
              </a:rPr>
              <a:t> перед початком </a:t>
            </a:r>
            <a:r>
              <a:rPr lang="ru-RU" sz="1800" b="0" i="0" u="none" strike="noStrike" baseline="0" dirty="0" err="1">
                <a:latin typeface="TimesNewRomanPSMT"/>
              </a:rPr>
              <a:t>навчального</a:t>
            </a:r>
            <a:r>
              <a:rPr lang="ru-RU" sz="1800" b="0" i="0" u="none" strike="noStrike" baseline="0" dirty="0">
                <a:latin typeface="TimesNewRomanPSMT"/>
              </a:rPr>
              <a:t> року);</a:t>
            </a:r>
            <a:endParaRPr lang="ru-RU" sz="1800" b="0" i="0" u="none" strike="noStrike" baseline="0" dirty="0">
              <a:latin typeface="TimesNewRomanPSMT"/>
            </a:endParaRPr>
          </a:p>
          <a:p>
            <a:pPr algn="l"/>
            <a:r>
              <a:rPr lang="ru-RU" sz="1800" b="0" i="0" u="none" strike="noStrike" baseline="0" dirty="0" err="1">
                <a:latin typeface="TimesNewRomanPSMT"/>
              </a:rPr>
              <a:t>акти</a:t>
            </a:r>
            <a:r>
              <a:rPr lang="ru-RU" sz="1800" b="0" i="0" u="none" strike="noStrike" baseline="0" dirty="0" err="1">
                <a:latin typeface="Times New Roman" panose="02020603050405020304" pitchFamily="18" charset="0"/>
              </a:rPr>
              <a:t>-</a:t>
            </a:r>
            <a:r>
              <a:rPr lang="ru-RU" sz="1800" b="0" i="0" u="none" strike="noStrike" baseline="0" dirty="0" err="1">
                <a:latin typeface="TimesNewRomanPSMT"/>
              </a:rPr>
              <a:t>дозволи</a:t>
            </a:r>
            <a:r>
              <a:rPr lang="ru-RU" sz="1800" b="0" i="0" u="none" strike="noStrike" baseline="0" dirty="0">
                <a:latin typeface="TimesNewRomanPSMT"/>
              </a:rPr>
              <a:t> на </a:t>
            </a:r>
            <a:r>
              <a:rPr lang="ru-RU" sz="1800" b="0" i="0" u="none" strike="noStrike" baseline="0" dirty="0" err="1">
                <a:latin typeface="TimesNewRomanPSMT"/>
              </a:rPr>
              <a:t>введення</a:t>
            </a:r>
            <a:r>
              <a:rPr lang="ru-RU" sz="1800" b="0" i="0" u="none" strike="noStrike" baseline="0" dirty="0">
                <a:latin typeface="TimesNewRomanPSMT"/>
              </a:rPr>
              <a:t> в </a:t>
            </a:r>
            <a:r>
              <a:rPr lang="ru-RU" sz="1800" b="0" i="0" u="none" strike="noStrike" baseline="0" dirty="0" err="1">
                <a:latin typeface="TimesNewRomanPSMT"/>
              </a:rPr>
              <a:t>експлуатацію</a:t>
            </a:r>
            <a:r>
              <a:rPr lang="ru-RU" sz="1800" b="0" i="0" u="none" strike="noStrike" baseline="0" dirty="0">
                <a:latin typeface="TimesNewRomanPSMT"/>
              </a:rPr>
              <a:t> </a:t>
            </a:r>
            <a:r>
              <a:rPr lang="ru-RU" sz="1800" b="0" i="0" u="none" strike="noStrike" baseline="0" dirty="0" err="1">
                <a:latin typeface="TimesNewRomanPSMT"/>
              </a:rPr>
              <a:t>устаткування</a:t>
            </a:r>
            <a:r>
              <a:rPr lang="ru-RU" sz="1800" b="0" i="0" u="none" strike="noStrike" baseline="0" dirty="0">
                <a:latin typeface="TimesNewRomanPSMT"/>
              </a:rPr>
              <a:t> в </a:t>
            </a:r>
            <a:r>
              <a:rPr lang="ru-RU" sz="1800" b="0" i="0" u="none" strike="noStrike" baseline="0" dirty="0" err="1">
                <a:latin typeface="TimesNewRomanPSMT"/>
              </a:rPr>
              <a:t>навчальних</a:t>
            </a:r>
            <a:r>
              <a:rPr lang="ru-RU" sz="1800" dirty="0">
                <a:latin typeface="TimesNewRomanPSMT"/>
              </a:rPr>
              <a:t> </a:t>
            </a:r>
            <a:r>
              <a:rPr lang="ru-RU" sz="1800" b="0" i="0" u="none" strike="noStrike" baseline="0" dirty="0" err="1">
                <a:latin typeface="TimesNewRomanPSMT"/>
              </a:rPr>
              <a:t>майстернях</a:t>
            </a:r>
            <a:r>
              <a:rPr lang="ru-RU" sz="1800" b="0" i="0" u="none" strike="noStrike" baseline="0" dirty="0">
                <a:latin typeface="TimesNewRomanPSMT"/>
              </a:rPr>
              <a:t> і </a:t>
            </a:r>
            <a:r>
              <a:rPr lang="ru-RU" sz="1800" b="0" i="0" u="none" strike="noStrike" baseline="0" dirty="0" err="1">
                <a:latin typeface="TimesNewRomanPSMT"/>
              </a:rPr>
              <a:t>лабораторіях</a:t>
            </a:r>
            <a:r>
              <a:rPr lang="ru-RU" sz="1800" b="0" i="0" u="none" strike="noStrike" baseline="0" dirty="0">
                <a:latin typeface="TimesNewRomanPSMT"/>
              </a:rPr>
              <a:t> (</a:t>
            </a:r>
            <a:r>
              <a:rPr lang="ru-RU" sz="1800" b="0" i="0" u="none" strike="noStrike" baseline="0" dirty="0" err="1">
                <a:latin typeface="TimesNewRomanPSMT"/>
              </a:rPr>
              <a:t>оформлюють</a:t>
            </a:r>
            <a:r>
              <a:rPr lang="ru-RU" sz="1800" b="0" i="0" u="none" strike="noStrike" baseline="0" dirty="0">
                <a:latin typeface="TimesNewRomanPSMT"/>
              </a:rPr>
              <a:t> </a:t>
            </a:r>
            <a:r>
              <a:rPr lang="ru-RU" sz="1800" b="0" i="0" u="none" strike="noStrike" baseline="0" dirty="0" err="1">
                <a:latin typeface="TimesNewRomanPSMT"/>
              </a:rPr>
              <a:t>щорічно</a:t>
            </a:r>
            <a:r>
              <a:rPr lang="ru-RU" sz="1800" b="0" i="0" u="none" strike="noStrike" baseline="0" dirty="0">
                <a:latin typeface="TimesNewRomanPSMT"/>
              </a:rPr>
              <a:t> перед початком </a:t>
            </a:r>
            <a:r>
              <a:rPr lang="ru-RU" sz="1800" b="0" i="0" u="none" strike="noStrike" baseline="0" dirty="0" err="1">
                <a:latin typeface="TimesNewRomanPSMT"/>
              </a:rPr>
              <a:t>навчального</a:t>
            </a:r>
            <a:r>
              <a:rPr lang="ru-RU" sz="1800" dirty="0">
                <a:latin typeface="TimesNewRomanPSMT"/>
              </a:rPr>
              <a:t> </a:t>
            </a:r>
            <a:r>
              <a:rPr lang="uk-UA" sz="1800" b="0" i="0" u="none" strike="noStrike" baseline="0" dirty="0">
                <a:latin typeface="TimesNewRomanPSMT"/>
              </a:rPr>
              <a:t>року);</a:t>
            </a:r>
            <a:endParaRPr lang="uk-UA" sz="1800" b="0" i="0" u="none" strike="noStrike" baseline="0" dirty="0">
              <a:latin typeface="TimesNewRomanPSMT"/>
            </a:endParaRPr>
          </a:p>
          <a:p>
            <a:pPr algn="l"/>
            <a:r>
              <a:rPr lang="ru-RU" sz="1800" b="0" i="0" u="none" strike="noStrike" baseline="0" dirty="0">
                <a:latin typeface="TimesNewRomanPSMT"/>
              </a:rPr>
              <a:t>акт </a:t>
            </a:r>
            <a:r>
              <a:rPr lang="ru-RU" sz="1800" b="0" i="0" u="none" strike="noStrike" baseline="0" dirty="0" err="1">
                <a:latin typeface="TimesNewRomanPSMT"/>
              </a:rPr>
              <a:t>оцінки</a:t>
            </a:r>
            <a:r>
              <a:rPr lang="ru-RU" sz="1800" b="0" i="0" u="none" strike="noStrike" baseline="0" dirty="0">
                <a:latin typeface="TimesNewRomanPSMT"/>
              </a:rPr>
              <a:t> стану </a:t>
            </a:r>
            <a:r>
              <a:rPr lang="ru-RU" sz="1800" b="0" i="0" u="none" strike="noStrike" baseline="0" dirty="0" err="1">
                <a:latin typeface="TimesNewRomanPSMT"/>
              </a:rPr>
              <a:t>готовності</a:t>
            </a:r>
            <a:r>
              <a:rPr lang="ru-RU" sz="1800" b="0" i="0" u="none" strike="noStrike" baseline="0" dirty="0">
                <a:latin typeface="TimesNewRomanPSMT"/>
              </a:rPr>
              <a:t> </a:t>
            </a:r>
            <a:r>
              <a:rPr lang="ru-RU" sz="1800" b="0" i="0" u="none" strike="noStrike" baseline="0" dirty="0" err="1">
                <a:latin typeface="TimesNewRomanPSMT"/>
              </a:rPr>
              <a:t>захисної</a:t>
            </a:r>
            <a:r>
              <a:rPr lang="ru-RU" sz="1800" b="0" i="0" u="none" strike="noStrike" baseline="0" dirty="0">
                <a:latin typeface="TimesNewRomanPSMT"/>
              </a:rPr>
              <a:t> </a:t>
            </a:r>
            <a:r>
              <a:rPr lang="ru-RU" sz="1800" b="0" i="0" u="none" strike="noStrike" baseline="0" dirty="0" err="1">
                <a:latin typeface="TimesNewRomanPSMT"/>
              </a:rPr>
              <a:t>споруди</a:t>
            </a:r>
            <a:r>
              <a:rPr lang="ru-RU" sz="1800" b="0" i="0" u="none" strike="noStrike" baseline="0" dirty="0">
                <a:latin typeface="TimesNewRomanPSMT"/>
              </a:rPr>
              <a:t> </a:t>
            </a:r>
            <a:r>
              <a:rPr lang="ru-RU" sz="1800" b="0" i="0" u="none" strike="noStrike" baseline="0" dirty="0" err="1">
                <a:latin typeface="TimesNewRomanPSMT"/>
              </a:rPr>
              <a:t>цивільного</a:t>
            </a:r>
            <a:r>
              <a:rPr lang="ru-RU" sz="1800" b="0" i="0" u="none" strike="noStrike" baseline="0" dirty="0">
                <a:latin typeface="TimesNewRomanPSMT"/>
              </a:rPr>
              <a:t> </a:t>
            </a:r>
            <a:r>
              <a:rPr lang="ru-RU" sz="1800" b="0" i="0" u="none" strike="noStrike" baseline="0" dirty="0" err="1">
                <a:latin typeface="TimesNewRomanPSMT"/>
              </a:rPr>
              <a:t>захисту</a:t>
            </a:r>
            <a:r>
              <a:rPr lang="ru-RU" sz="1800" b="0" i="0" u="none" strike="noStrike" baseline="0" dirty="0">
                <a:latin typeface="TimesNewRomanPSMT"/>
              </a:rPr>
              <a:t> (</a:t>
            </a:r>
            <a:r>
              <a:rPr lang="ru-RU" sz="1800" b="0" i="0" u="none" strike="noStrike" baseline="0" dirty="0" err="1">
                <a:latin typeface="TimesNewRomanPSMT"/>
              </a:rPr>
              <a:t>оформлюється</a:t>
            </a:r>
            <a:r>
              <a:rPr lang="ru-RU" sz="1800" b="0" i="0" u="none" strike="noStrike" baseline="0" dirty="0">
                <a:latin typeface="TimesNewRomanPSMT"/>
              </a:rPr>
              <a:t> </a:t>
            </a:r>
            <a:r>
              <a:rPr lang="ru-RU" sz="1800" b="0" i="0" u="none" strike="noStrike" baseline="0" dirty="0" err="1">
                <a:latin typeface="TimesNewRomanPSMT"/>
              </a:rPr>
              <a:t>щорічно</a:t>
            </a:r>
            <a:r>
              <a:rPr lang="ru-RU" sz="1800" b="0" i="0" u="none" strike="noStrike" baseline="0" dirty="0">
                <a:latin typeface="TimesNewRomanPSMT"/>
              </a:rPr>
              <a:t> перед початком </a:t>
            </a:r>
            <a:r>
              <a:rPr lang="ru-RU" sz="1800" b="0" i="0" u="none" strike="noStrike" baseline="0" dirty="0" err="1">
                <a:latin typeface="TimesNewRomanPSMT"/>
              </a:rPr>
              <a:t>навчального</a:t>
            </a:r>
            <a:r>
              <a:rPr lang="ru-RU" sz="1800" b="0" i="0" u="none" strike="noStrike" baseline="0" dirty="0">
                <a:latin typeface="TimesNewRomanPSMT"/>
              </a:rPr>
              <a:t> року у </a:t>
            </a:r>
            <a:r>
              <a:rPr lang="ru-RU" sz="1800" b="0" i="0" u="none" strike="noStrike" baseline="0" dirty="0" err="1">
                <a:latin typeface="TimesNewRomanPSMT"/>
              </a:rPr>
              <a:t>разі</a:t>
            </a:r>
            <a:r>
              <a:rPr lang="ru-RU" sz="1800" b="0" i="0" u="none" strike="noStrike" baseline="0" dirty="0">
                <a:latin typeface="TimesNewRomanPSMT"/>
              </a:rPr>
              <a:t> </a:t>
            </a:r>
            <a:r>
              <a:rPr lang="ru-RU" sz="1800" b="0" i="0" u="none" strike="noStrike" baseline="0" dirty="0" err="1">
                <a:latin typeface="TimesNewRomanPSMT"/>
              </a:rPr>
              <a:t>наявності</a:t>
            </a:r>
            <a:r>
              <a:rPr lang="ru-RU" sz="1800" dirty="0">
                <a:latin typeface="TimesNewRomanPSMT"/>
              </a:rPr>
              <a:t> </a:t>
            </a:r>
            <a:r>
              <a:rPr lang="uk-UA" sz="1800" b="0" i="0" u="none" strike="noStrike" baseline="0" dirty="0">
                <a:latin typeface="TimesNewRomanPSMT"/>
              </a:rPr>
              <a:t>сховища або протирадіаційного укриття);</a:t>
            </a:r>
            <a:endParaRPr lang="uk-UA" sz="1800" b="0" i="0" u="none" strike="noStrike" baseline="0" dirty="0">
              <a:latin typeface="TimesNewRomanPSMT"/>
            </a:endParaRPr>
          </a:p>
          <a:p>
            <a:pPr algn="l"/>
            <a:r>
              <a:rPr lang="ru-RU" sz="1800" b="0" i="0" u="none" strike="noStrike" baseline="0" dirty="0">
                <a:latin typeface="TimesNewRomanPSMT"/>
              </a:rPr>
              <a:t>акт </a:t>
            </a:r>
            <a:r>
              <a:rPr lang="ru-RU" sz="1800" b="0" i="0" u="none" strike="noStrike" baseline="0" dirty="0" err="1">
                <a:latin typeface="TimesNewRomanPSMT"/>
              </a:rPr>
              <a:t>оцінки</a:t>
            </a:r>
            <a:r>
              <a:rPr lang="ru-RU" sz="1800" b="0" i="0" u="none" strike="noStrike" baseline="0" dirty="0">
                <a:latin typeface="TimesNewRomanPSMT"/>
              </a:rPr>
              <a:t> </a:t>
            </a:r>
            <a:r>
              <a:rPr lang="ru-RU" sz="1800" b="0" i="0" u="none" strike="noStrike" baseline="0" dirty="0" err="1">
                <a:latin typeface="TimesNewRomanPSMT"/>
              </a:rPr>
              <a:t>об'єкта</a:t>
            </a:r>
            <a:r>
              <a:rPr lang="ru-RU" sz="1800" b="0" i="0" u="none" strike="noStrike" baseline="0" dirty="0">
                <a:latin typeface="TimesNewRomanPSMT"/>
              </a:rPr>
              <a:t> (</a:t>
            </a:r>
            <a:r>
              <a:rPr lang="ru-RU" sz="1800" b="0" i="0" u="none" strike="noStrike" baseline="0" dirty="0" err="1">
                <a:latin typeface="TimesNewRomanPSMT"/>
              </a:rPr>
              <a:t>будівлі</a:t>
            </a:r>
            <a:r>
              <a:rPr lang="ru-RU" sz="1800" b="0" i="0" u="none" strike="noStrike" baseline="0" dirty="0">
                <a:latin typeface="TimesNewRomanPSMT"/>
              </a:rPr>
              <a:t>, </a:t>
            </a:r>
            <a:r>
              <a:rPr lang="ru-RU" sz="1800" b="0" i="0" u="none" strike="noStrike" baseline="0" dirty="0" err="1">
                <a:latin typeface="TimesNewRomanPSMT"/>
              </a:rPr>
              <a:t>споруди</a:t>
            </a:r>
            <a:r>
              <a:rPr lang="ru-RU" sz="1800" b="0" i="0" u="none" strike="noStrike" baseline="0" dirty="0">
                <a:latin typeface="TimesNewRomanPSMT"/>
              </a:rPr>
              <a:t>, приміщення) </a:t>
            </a:r>
            <a:r>
              <a:rPr lang="ru-RU" sz="1800" b="0" i="0" u="none" strike="noStrike" baseline="0" dirty="0" err="1">
                <a:latin typeface="TimesNewRomanPSMT"/>
              </a:rPr>
              <a:t>щодо</a:t>
            </a:r>
            <a:r>
              <a:rPr lang="ru-RU" sz="1800" b="0" i="0" u="none" strike="noStrike" baseline="0" dirty="0">
                <a:latin typeface="TimesNewRomanPSMT"/>
              </a:rPr>
              <a:t> </a:t>
            </a:r>
            <a:r>
              <a:rPr lang="ru-RU" sz="1800" b="0" i="0" u="none" strike="noStrike" baseline="0" dirty="0" err="1">
                <a:latin typeface="TimesNewRomanPSMT"/>
              </a:rPr>
              <a:t>можливості</a:t>
            </a:r>
            <a:r>
              <a:rPr lang="ru-RU" sz="1800" b="0" i="0" u="none" strike="noStrike" baseline="0" dirty="0">
                <a:latin typeface="TimesNewRomanPSMT"/>
              </a:rPr>
              <a:t> </a:t>
            </a:r>
            <a:r>
              <a:rPr lang="ru-RU" sz="1800" b="0" i="0" u="none" strike="noStrike" baseline="0" dirty="0" err="1">
                <a:latin typeface="TimesNewRomanPSMT"/>
              </a:rPr>
              <a:t>його</a:t>
            </a:r>
            <a:r>
              <a:rPr lang="ru-RU" sz="1800" b="0" i="0" u="none" strike="noStrike" baseline="0" dirty="0">
                <a:latin typeface="TimesNewRomanPSMT"/>
              </a:rPr>
              <a:t> </a:t>
            </a:r>
            <a:r>
              <a:rPr lang="ru-RU" sz="1800" b="0" i="0" u="none" strike="noStrike" baseline="0" dirty="0" err="1">
                <a:latin typeface="TimesNewRomanPSMT"/>
              </a:rPr>
              <a:t>використання</a:t>
            </a:r>
            <a:r>
              <a:rPr lang="ru-RU" sz="1800" b="0" i="0" u="none" strike="noStrike" baseline="0" dirty="0">
                <a:latin typeface="TimesNewRomanPSMT"/>
              </a:rPr>
              <a:t> для </a:t>
            </a:r>
            <a:r>
              <a:rPr lang="ru-RU" sz="1800" b="0" i="0" u="none" strike="noStrike" baseline="0" dirty="0" err="1">
                <a:latin typeface="TimesNewRomanPSMT"/>
              </a:rPr>
              <a:t>укриття</a:t>
            </a:r>
            <a:r>
              <a:rPr lang="ru-RU" sz="1800" b="0" i="0" u="none" strike="noStrike" baseline="0" dirty="0">
                <a:latin typeface="TimesNewRomanPSMT"/>
              </a:rPr>
              <a:t> </a:t>
            </a:r>
            <a:r>
              <a:rPr lang="ru-RU" sz="1800" b="0" i="0" u="none" strike="noStrike" baseline="0" dirty="0" err="1">
                <a:latin typeface="TimesNewRomanPSMT"/>
              </a:rPr>
              <a:t>населення</a:t>
            </a:r>
            <a:r>
              <a:rPr lang="ru-RU" sz="1800" b="0" i="0" u="none" strike="noStrike" baseline="0" dirty="0">
                <a:latin typeface="TimesNewRomanPSMT"/>
              </a:rPr>
              <a:t> як </a:t>
            </a:r>
            <a:r>
              <a:rPr lang="ru-RU" sz="1800" b="0" i="0" u="none" strike="noStrike" baseline="0" dirty="0" err="1">
                <a:latin typeface="TimesNewRomanPSMT"/>
              </a:rPr>
              <a:t>найпростішого</a:t>
            </a:r>
            <a:r>
              <a:rPr lang="ru-RU" sz="1800" b="0" i="0" u="none" strike="noStrike" baseline="0" dirty="0">
                <a:latin typeface="TimesNewRomanPSMT"/>
              </a:rPr>
              <a:t> </a:t>
            </a:r>
            <a:r>
              <a:rPr lang="ru-RU" sz="1800" b="0" i="0" u="none" strike="noStrike" baseline="0" dirty="0" err="1">
                <a:latin typeface="TimesNewRomanPSMT"/>
              </a:rPr>
              <a:t>укриття</a:t>
            </a:r>
            <a:r>
              <a:rPr lang="ru-RU" sz="1800" b="0" i="0" u="none" strike="noStrike" baseline="0" dirty="0">
                <a:latin typeface="TimesNewRomanPSMT"/>
              </a:rPr>
              <a:t> (</a:t>
            </a:r>
            <a:r>
              <a:rPr lang="ru-RU" sz="1800" b="0" i="0" u="none" strike="noStrike" baseline="0" dirty="0" err="1">
                <a:latin typeface="TimesNewRomanPSMT"/>
              </a:rPr>
              <a:t>оформлюється</a:t>
            </a:r>
            <a:r>
              <a:rPr lang="ru-RU" sz="1800" dirty="0">
                <a:latin typeface="TimesNewRomanPSMT"/>
              </a:rPr>
              <a:t> </a:t>
            </a:r>
            <a:r>
              <a:rPr lang="ru-RU" sz="1800" b="0" i="0" u="none" strike="noStrike" baseline="0" dirty="0" err="1">
                <a:latin typeface="TimesNewRomanPSMT"/>
              </a:rPr>
              <a:t>щорічно</a:t>
            </a:r>
            <a:r>
              <a:rPr lang="ru-RU" sz="1800" b="0" i="0" u="none" strike="noStrike" baseline="0" dirty="0">
                <a:latin typeface="TimesNewRomanPSMT"/>
              </a:rPr>
              <a:t> перед початком </a:t>
            </a:r>
            <a:r>
              <a:rPr lang="ru-RU" sz="1800" b="0" i="0" u="none" strike="noStrike" baseline="0" dirty="0" err="1">
                <a:latin typeface="TimesNewRomanPSMT"/>
              </a:rPr>
              <a:t>навчального</a:t>
            </a:r>
            <a:r>
              <a:rPr lang="ru-RU" sz="1800" b="0" i="0" u="none" strike="noStrike" baseline="0" dirty="0">
                <a:latin typeface="TimesNewRomanPSMT"/>
              </a:rPr>
              <a:t> року);</a:t>
            </a:r>
            <a:endParaRPr lang="ru-RU" sz="1800" b="0" i="0" u="none" strike="noStrike" baseline="0" dirty="0">
              <a:latin typeface="TimesNewRomanPSMT"/>
            </a:endParaRPr>
          </a:p>
          <a:p>
            <a:pPr algn="l"/>
            <a:r>
              <a:rPr lang="ru-RU" sz="1800" b="0" i="0" u="none" strike="noStrike" baseline="0" dirty="0" err="1">
                <a:latin typeface="TimesNewRomanPSMT"/>
              </a:rPr>
              <a:t>матеріали</a:t>
            </a:r>
            <a:r>
              <a:rPr lang="ru-RU" sz="1800" b="0" i="0" u="none" strike="noStrike" baseline="0" dirty="0">
                <a:latin typeface="TimesNewRomanPSMT"/>
              </a:rPr>
              <a:t> </a:t>
            </a:r>
            <a:r>
              <a:rPr lang="ru-RU" sz="1800" b="0" i="0" u="none" strike="noStrike" baseline="0" dirty="0" err="1">
                <a:latin typeface="TimesNewRomanPSMT"/>
              </a:rPr>
              <a:t>щодо</a:t>
            </a:r>
            <a:r>
              <a:rPr lang="ru-RU" sz="1800" b="0" i="0" u="none" strike="noStrike" baseline="0" dirty="0">
                <a:latin typeface="TimesNewRomanPSMT"/>
              </a:rPr>
              <a:t> </a:t>
            </a:r>
            <a:r>
              <a:rPr lang="ru-RU" sz="1800" b="0" i="0" u="none" strike="noStrike" baseline="0" dirty="0" err="1">
                <a:latin typeface="TimesNewRomanPSMT"/>
              </a:rPr>
              <a:t>проведення</a:t>
            </a:r>
            <a:r>
              <a:rPr lang="ru-RU" sz="1800" b="0" i="0" u="none" strike="noStrike" baseline="0" dirty="0">
                <a:latin typeface="TimesNewRomanPSMT"/>
              </a:rPr>
              <a:t> </a:t>
            </a:r>
            <a:r>
              <a:rPr lang="ru-RU" sz="1800" b="0" i="0" u="none" strike="noStrike" baseline="0" dirty="0" err="1">
                <a:latin typeface="TimesNewRomanPSMT"/>
              </a:rPr>
              <a:t>атестації</a:t>
            </a:r>
            <a:r>
              <a:rPr lang="ru-RU" sz="1800" b="0" i="0" u="none" strike="noStrike" baseline="0" dirty="0">
                <a:latin typeface="TimesNewRomanPSMT"/>
              </a:rPr>
              <a:t> </a:t>
            </a:r>
            <a:r>
              <a:rPr lang="ru-RU" sz="1800" b="0" i="0" u="none" strike="noStrike" baseline="0" dirty="0" err="1">
                <a:latin typeface="TimesNewRomanPSMT"/>
              </a:rPr>
              <a:t>робочих</a:t>
            </a:r>
            <a:r>
              <a:rPr lang="ru-RU" sz="1800" b="0" i="0" u="none" strike="noStrike" baseline="0" dirty="0">
                <a:latin typeface="TimesNewRomanPSMT"/>
              </a:rPr>
              <a:t> </a:t>
            </a:r>
            <a:r>
              <a:rPr lang="ru-RU" sz="1800" b="0" i="0" u="none" strike="noStrike" baseline="0" dirty="0" err="1">
                <a:latin typeface="TimesNewRomanPSMT"/>
              </a:rPr>
              <a:t>місць</a:t>
            </a:r>
            <a:r>
              <a:rPr lang="ru-RU" sz="1800" b="0" i="0" u="none" strike="noStrike" baseline="0" dirty="0">
                <a:latin typeface="TimesNewRomanPSMT"/>
              </a:rPr>
              <a:t> за </a:t>
            </a:r>
            <a:r>
              <a:rPr lang="ru-RU" sz="1800" b="0" i="0" u="none" strike="noStrike" baseline="0" dirty="0" err="1">
                <a:latin typeface="TimesNewRomanPSMT"/>
              </a:rPr>
              <a:t>умовами</a:t>
            </a:r>
            <a:r>
              <a:rPr lang="ru-RU" sz="1800" b="0" i="0" u="none" strike="noStrike" baseline="0" dirty="0">
                <a:latin typeface="TimesNewRomanPSMT"/>
              </a:rPr>
              <a:t> </a:t>
            </a:r>
            <a:r>
              <a:rPr lang="ru-RU" sz="1800" b="0" i="0" u="none" strike="noStrike" baseline="0" dirty="0" err="1">
                <a:latin typeface="TimesNewRomanPSMT"/>
              </a:rPr>
              <a:t>праці</a:t>
            </a:r>
            <a:r>
              <a:rPr lang="ru-RU" sz="1800" b="0" i="0" u="none" strike="noStrike" baseline="0" dirty="0">
                <a:latin typeface="TimesNewRomanPSMT"/>
              </a:rPr>
              <a:t> (</a:t>
            </a:r>
            <a:r>
              <a:rPr lang="ru-RU" sz="1800" b="0" i="0" u="none" strike="noStrike" baseline="0" dirty="0" err="1">
                <a:latin typeface="TimesNewRomanPSMT"/>
              </a:rPr>
              <a:t>оформлюються</a:t>
            </a:r>
            <a:r>
              <a:rPr lang="ru-RU" sz="1800" b="0" i="0" u="none" strike="noStrike" baseline="0" dirty="0">
                <a:latin typeface="TimesNewRomanPSMT"/>
              </a:rPr>
              <a:t> не </a:t>
            </a:r>
            <a:r>
              <a:rPr lang="ru-RU" sz="1800" b="0" i="0" u="none" strike="noStrike" baseline="0" dirty="0" err="1">
                <a:latin typeface="TimesNewRomanPSMT"/>
              </a:rPr>
              <a:t>рідше</a:t>
            </a:r>
            <a:r>
              <a:rPr lang="ru-RU" sz="1800" b="0" i="0" u="none" strike="noStrike" baseline="0" dirty="0">
                <a:latin typeface="TimesNewRomanPSMT"/>
              </a:rPr>
              <a:t> одного разу на 5 </a:t>
            </a:r>
            <a:r>
              <a:rPr lang="ru-RU" sz="1800" b="0" i="0" u="none" strike="noStrike" baseline="0" dirty="0" err="1">
                <a:latin typeface="TimesNewRomanPSMT"/>
              </a:rPr>
              <a:t>років</a:t>
            </a:r>
            <a:r>
              <a:rPr lang="ru-RU" sz="1800" b="0" i="0" u="none" strike="noStrike" baseline="0" dirty="0">
                <a:latin typeface="TimesNewRomanPSMT"/>
              </a:rPr>
              <a:t>);</a:t>
            </a:r>
            <a:endParaRPr lang="ru-RU" sz="1800" b="0" i="0" u="none" strike="noStrike" baseline="0" dirty="0">
              <a:latin typeface="TimesNewRomanPSMT"/>
            </a:endParaRPr>
          </a:p>
          <a:p>
            <a:pPr algn="l"/>
            <a:r>
              <a:rPr lang="ru-RU" sz="1800" b="0" i="0" u="none" strike="noStrike" baseline="0" dirty="0" err="1">
                <a:latin typeface="TimesNewRomanPSMT"/>
              </a:rPr>
              <a:t>протоколи</a:t>
            </a:r>
            <a:r>
              <a:rPr lang="ru-RU" sz="1800" b="0" i="0" u="none" strike="noStrike" baseline="0" dirty="0">
                <a:latin typeface="TimesNewRomanPSMT"/>
              </a:rPr>
              <a:t> </a:t>
            </a:r>
            <a:r>
              <a:rPr lang="ru-RU" sz="1800" b="0" i="0" u="none" strike="noStrike" baseline="0" dirty="0" err="1">
                <a:latin typeface="TimesNewRomanPSMT"/>
              </a:rPr>
              <a:t>перевірки</a:t>
            </a:r>
            <a:r>
              <a:rPr lang="ru-RU" sz="1800" b="0" i="0" u="none" strike="noStrike" baseline="0" dirty="0">
                <a:latin typeface="TimesNewRomanPSMT"/>
              </a:rPr>
              <a:t> опору </a:t>
            </a:r>
            <a:r>
              <a:rPr lang="ru-RU" sz="1800" b="0" i="0" u="none" strike="noStrike" baseline="0" dirty="0" err="1">
                <a:latin typeface="TimesNewRomanPSMT"/>
              </a:rPr>
              <a:t>заземлення</a:t>
            </a:r>
            <a:r>
              <a:rPr lang="ru-RU" sz="1800" b="0" i="0" u="none" strike="noStrike" baseline="0" dirty="0">
                <a:latin typeface="TimesNewRomanPSMT"/>
              </a:rPr>
              <a:t> </a:t>
            </a:r>
            <a:r>
              <a:rPr lang="ru-RU" sz="1800" b="0" i="0" u="none" strike="noStrike" baseline="0" dirty="0" err="1">
                <a:latin typeface="TimesNewRomanPSMT"/>
              </a:rPr>
              <a:t>устаткування</a:t>
            </a:r>
            <a:r>
              <a:rPr lang="ru-RU" sz="1800" b="0" i="0" u="none" strike="noStrike" baseline="0" dirty="0">
                <a:latin typeface="TimesNewRomanPSMT"/>
              </a:rPr>
              <a:t> (</a:t>
            </a:r>
            <a:r>
              <a:rPr lang="ru-RU" sz="1800" b="0" i="0" u="none" strike="noStrike" baseline="0" dirty="0" err="1">
                <a:latin typeface="TimesNewRomanPSMT"/>
              </a:rPr>
              <a:t>оформлюються</a:t>
            </a:r>
            <a:r>
              <a:rPr lang="ru-RU" sz="1800" b="0" i="0" u="none" strike="noStrike" baseline="0" dirty="0">
                <a:latin typeface="TimesNewRomanPSMT"/>
              </a:rPr>
              <a:t> один </a:t>
            </a:r>
            <a:r>
              <a:rPr lang="uk-UA" sz="1800" b="0" i="0" u="none" strike="noStrike" baseline="0" dirty="0">
                <a:latin typeface="TimesNewRomanPSMT"/>
              </a:rPr>
              <a:t>раз на два роки);</a:t>
            </a:r>
            <a:endParaRPr lang="uk-UA" sz="1800" b="0" i="0" u="none" strike="noStrike" baseline="0" dirty="0">
              <a:latin typeface="TimesNewRomanPSMT"/>
            </a:endParaRPr>
          </a:p>
          <a:p>
            <a:pPr algn="l"/>
            <a:r>
              <a:rPr lang="ru-RU" sz="1800" b="0" i="0" u="none" strike="noStrike" baseline="0" dirty="0" err="1">
                <a:latin typeface="TimesNewRomanPSMT"/>
              </a:rPr>
              <a:t>акти</a:t>
            </a:r>
            <a:r>
              <a:rPr lang="ru-RU" sz="1800" b="0" i="0" u="none" strike="noStrike" baseline="0" dirty="0">
                <a:latin typeface="TimesNewRomanPSMT"/>
              </a:rPr>
              <a:t> </a:t>
            </a:r>
            <a:r>
              <a:rPr lang="ru-RU" sz="1800" b="0" i="0" u="none" strike="noStrike" baseline="0" dirty="0" err="1">
                <a:latin typeface="TimesNewRomanPSMT"/>
              </a:rPr>
              <a:t>технічного</a:t>
            </a:r>
            <a:r>
              <a:rPr lang="ru-RU" sz="1800" b="0" i="0" u="none" strike="noStrike" baseline="0" dirty="0">
                <a:latin typeface="TimesNewRomanPSMT"/>
              </a:rPr>
              <a:t> </a:t>
            </a:r>
            <a:r>
              <a:rPr lang="ru-RU" sz="1800" b="0" i="0" u="none" strike="noStrike" baseline="0" dirty="0" err="1">
                <a:latin typeface="TimesNewRomanPSMT"/>
              </a:rPr>
              <a:t>обслуговування</a:t>
            </a:r>
            <a:r>
              <a:rPr lang="ru-RU" sz="1800" b="0" i="0" u="none" strike="noStrike" baseline="0" dirty="0">
                <a:latin typeface="TimesNewRomanPSMT"/>
              </a:rPr>
              <a:t> й </a:t>
            </a:r>
            <a:r>
              <a:rPr lang="ru-RU" sz="1800" b="0" i="0" u="none" strike="noStrike" baseline="0" dirty="0" err="1">
                <a:latin typeface="TimesNewRomanPSMT"/>
              </a:rPr>
              <a:t>перевірки</a:t>
            </a:r>
            <a:r>
              <a:rPr lang="ru-RU" sz="1800" b="0" i="0" u="none" strike="noStrike" baseline="0" dirty="0">
                <a:latin typeface="TimesNewRomanPSMT"/>
              </a:rPr>
              <a:t> </a:t>
            </a:r>
            <a:r>
              <a:rPr lang="ru-RU" sz="1800" b="0" i="0" u="none" strike="noStrike" baseline="0" dirty="0" err="1">
                <a:latin typeface="TimesNewRomanPSMT"/>
              </a:rPr>
              <a:t>внутрішніх</a:t>
            </a:r>
            <a:r>
              <a:rPr lang="ru-RU" sz="1800" b="0" i="0" u="none" strike="noStrike" baseline="0" dirty="0">
                <a:latin typeface="TimesNewRomanPSMT"/>
              </a:rPr>
              <a:t> </a:t>
            </a:r>
            <a:r>
              <a:rPr lang="ru-RU" sz="1800" b="0" i="0" u="none" strike="noStrike" baseline="0" dirty="0" err="1">
                <a:latin typeface="TimesNewRomanPSMT"/>
              </a:rPr>
              <a:t>пожежних</a:t>
            </a:r>
            <a:r>
              <a:rPr lang="ru-RU" sz="1800" b="0" i="0" u="none" strike="noStrike" baseline="0" dirty="0">
                <a:latin typeface="TimesNewRomanPSMT"/>
              </a:rPr>
              <a:t> </a:t>
            </a:r>
            <a:r>
              <a:rPr lang="ru-RU" sz="1800" b="0" i="0" u="none" strike="noStrike" baseline="0" dirty="0" err="1">
                <a:latin typeface="TimesNewRomanPSMT"/>
              </a:rPr>
              <a:t>кранів</a:t>
            </a:r>
            <a:r>
              <a:rPr lang="ru-RU" sz="1800" dirty="0">
                <a:latin typeface="TimesNewRomanPSMT"/>
              </a:rPr>
              <a:t> </a:t>
            </a:r>
            <a:r>
              <a:rPr lang="ru-RU" sz="1800" b="0" i="0" u="none" strike="noStrike" baseline="0" dirty="0">
                <a:latin typeface="TimesNewRomanPSMT"/>
              </a:rPr>
              <a:t>(</a:t>
            </a:r>
            <a:r>
              <a:rPr lang="ru-RU" sz="1800" b="0" i="0" u="none" strike="noStrike" baseline="0" dirty="0" err="1">
                <a:latin typeface="TimesNewRomanPSMT"/>
              </a:rPr>
              <a:t>оформлюються</a:t>
            </a:r>
            <a:r>
              <a:rPr lang="ru-RU" sz="1800" b="0" i="0" u="none" strike="noStrike" baseline="0" dirty="0">
                <a:latin typeface="TimesNewRomanPSMT"/>
              </a:rPr>
              <a:t> один раз на 6 </a:t>
            </a:r>
            <a:r>
              <a:rPr lang="ru-RU" sz="1800" b="0" i="0" u="none" strike="noStrike" baseline="0" dirty="0" err="1">
                <a:latin typeface="TimesNewRomanPSMT"/>
              </a:rPr>
              <a:t>місяців</a:t>
            </a:r>
            <a:r>
              <a:rPr lang="ru-RU" sz="1800" b="0" i="0" u="none" strike="noStrike" baseline="0" dirty="0">
                <a:latin typeface="TimesNewRomanPSMT"/>
              </a:rPr>
              <a:t>);</a:t>
            </a:r>
            <a:endParaRPr lang="ru-RU" sz="1800" b="0" i="0" u="none" strike="noStrike" baseline="0" dirty="0">
              <a:latin typeface="TimesNewRomanPSMT"/>
            </a:endParaRPr>
          </a:p>
          <a:p>
            <a:pPr algn="l"/>
            <a:r>
              <a:rPr lang="ru-RU" sz="1800" b="0" i="0" u="none" strike="noStrike" baseline="0" dirty="0">
                <a:latin typeface="TimesNewRomanPSMT"/>
              </a:rPr>
              <a:t>журнал </a:t>
            </a:r>
            <a:r>
              <a:rPr lang="ru-RU" sz="1800" b="0" i="0" u="none" strike="noStrike" baseline="0" dirty="0" err="1">
                <a:latin typeface="TimesNewRomanPSMT"/>
              </a:rPr>
              <a:t>обліку</a:t>
            </a:r>
            <a:r>
              <a:rPr lang="ru-RU" sz="1800" b="0" i="0" u="none" strike="noStrike" baseline="0" dirty="0">
                <a:latin typeface="TimesNewRomanPSMT"/>
              </a:rPr>
              <a:t> </a:t>
            </a:r>
            <a:r>
              <a:rPr lang="ru-RU" sz="1800" b="0" i="0" u="none" strike="noStrike" baseline="0" dirty="0" err="1">
                <a:latin typeface="TimesNewRomanPSMT"/>
              </a:rPr>
              <a:t>первинних</a:t>
            </a:r>
            <a:r>
              <a:rPr lang="ru-RU" sz="1800" b="0" i="0" u="none" strike="noStrike" baseline="0" dirty="0">
                <a:latin typeface="TimesNewRomanPSMT"/>
              </a:rPr>
              <a:t> </a:t>
            </a:r>
            <a:r>
              <a:rPr lang="ru-RU" sz="1800" b="0" i="0" u="none" strike="noStrike" baseline="0" dirty="0" err="1">
                <a:latin typeface="TimesNewRomanPSMT"/>
              </a:rPr>
              <a:t>засобів</a:t>
            </a:r>
            <a:r>
              <a:rPr lang="ru-RU" sz="1800" b="0" i="0" u="none" strike="noStrike" baseline="0" dirty="0">
                <a:latin typeface="TimesNewRomanPSMT"/>
              </a:rPr>
              <a:t> </a:t>
            </a:r>
            <a:r>
              <a:rPr lang="ru-RU" sz="1800" b="0" i="0" u="none" strike="noStrike" baseline="0" dirty="0" err="1">
                <a:latin typeface="TimesNewRomanPSMT"/>
              </a:rPr>
              <a:t>пожежогасіння</a:t>
            </a:r>
            <a:r>
              <a:rPr lang="ru-RU" sz="1800" b="0" i="0" u="none" strike="noStrike" baseline="0" dirty="0">
                <a:latin typeface="TimesNewRomanPSMT"/>
              </a:rPr>
              <a:t>;</a:t>
            </a:r>
            <a:endParaRPr lang="ru-RU" sz="1800" b="0" i="0" u="none" strike="noStrike" baseline="0" dirty="0">
              <a:latin typeface="TimesNewRomanPSMT"/>
            </a:endParaRPr>
          </a:p>
          <a:p>
            <a:pPr algn="l"/>
            <a:r>
              <a:rPr lang="ru-RU" sz="1800" b="0" i="0" u="none" strike="noStrike" baseline="0" dirty="0">
                <a:latin typeface="TimesNewRomanPSMT"/>
              </a:rPr>
              <a:t>акт </a:t>
            </a:r>
            <a:r>
              <a:rPr lang="ru-RU" sz="1800" b="0" i="0" u="none" strike="noStrike" baseline="0" dirty="0" err="1">
                <a:latin typeface="TimesNewRomanPSMT"/>
              </a:rPr>
              <a:t>обробки</a:t>
            </a:r>
            <a:r>
              <a:rPr lang="ru-RU" sz="1800" b="0" i="0" u="none" strike="noStrike" baseline="0" dirty="0">
                <a:latin typeface="TimesNewRomanPSMT"/>
              </a:rPr>
              <a:t> </a:t>
            </a:r>
            <a:r>
              <a:rPr lang="ru-RU" sz="1800" b="0" i="0" u="none" strike="noStrike" baseline="0" dirty="0" err="1">
                <a:latin typeface="TimesNewRomanPSMT"/>
              </a:rPr>
              <a:t>дерев'яних</a:t>
            </a:r>
            <a:r>
              <a:rPr lang="ru-RU" sz="1800" b="0" i="0" u="none" strike="noStrike" baseline="0" dirty="0">
                <a:latin typeface="TimesNewRomanPSMT"/>
              </a:rPr>
              <a:t> </a:t>
            </a:r>
            <a:r>
              <a:rPr lang="ru-RU" sz="1800" b="0" i="0" u="none" strike="noStrike" baseline="0" dirty="0" err="1">
                <a:latin typeface="TimesNewRomanPSMT"/>
              </a:rPr>
              <a:t>конструкцій</a:t>
            </a:r>
            <a:r>
              <a:rPr lang="ru-RU" sz="1800" b="0" i="0" u="none" strike="noStrike" baseline="0" dirty="0">
                <a:latin typeface="TimesNewRomanPSMT"/>
              </a:rPr>
              <a:t> </a:t>
            </a:r>
            <a:r>
              <a:rPr lang="ru-RU" sz="1800" b="0" i="0" u="none" strike="noStrike" baseline="0" dirty="0" err="1">
                <a:latin typeface="TimesNewRomanPSMT"/>
              </a:rPr>
              <a:t>горищного</a:t>
            </a:r>
            <a:r>
              <a:rPr lang="ru-RU" sz="1800" b="0" i="0" u="none" strike="noStrike" baseline="0" dirty="0">
                <a:latin typeface="TimesNewRomanPSMT"/>
              </a:rPr>
              <a:t> приміщення </a:t>
            </a:r>
            <a:r>
              <a:rPr lang="ru-RU" sz="1800" b="0" i="0" u="none" strike="noStrike" baseline="0" dirty="0" err="1">
                <a:latin typeface="TimesNewRomanPSMT"/>
              </a:rPr>
              <a:t>будинку</a:t>
            </a:r>
            <a:r>
              <a:rPr lang="ru-RU" sz="1800" dirty="0">
                <a:latin typeface="TimesNewRomanPSMT"/>
              </a:rPr>
              <a:t> </a:t>
            </a:r>
            <a:r>
              <a:rPr lang="ru-RU" sz="1800" b="0" i="0" u="none" strike="noStrike" baseline="0" dirty="0" err="1">
                <a:latin typeface="TimesNewRomanPSMT"/>
              </a:rPr>
              <a:t>вогнезахисним</a:t>
            </a:r>
            <a:r>
              <a:rPr lang="ru-RU" sz="1800" b="0" i="0" u="none" strike="noStrike" baseline="0" dirty="0">
                <a:latin typeface="TimesNewRomanPSMT"/>
              </a:rPr>
              <a:t> складом (</a:t>
            </a:r>
            <a:r>
              <a:rPr lang="ru-RU" sz="1800" b="0" i="0" u="none" strike="noStrike" baseline="0" dirty="0" err="1">
                <a:latin typeface="TimesNewRomanPSMT"/>
              </a:rPr>
              <a:t>оформлюють</a:t>
            </a:r>
            <a:r>
              <a:rPr lang="ru-RU" sz="1800" b="0" i="0" u="none" strike="noStrike" baseline="0" dirty="0">
                <a:latin typeface="TimesNewRomanPSMT"/>
              </a:rPr>
              <a:t> один раз на 3 роки); </a:t>
            </a:r>
            <a:endParaRPr lang="ru-RU" sz="1800" b="0" i="0" u="none" strike="noStrike" baseline="0" dirty="0">
              <a:latin typeface="TimesNewRomanPSMT"/>
            </a:endParaRPr>
          </a:p>
          <a:p>
            <a:pPr algn="l"/>
            <a:r>
              <a:rPr lang="ru-RU" sz="1800" b="0" i="0" u="none" strike="noStrike" baseline="0" dirty="0" err="1">
                <a:latin typeface="TimesNewRomanPSMT"/>
              </a:rPr>
              <a:t>акти</a:t>
            </a:r>
            <a:r>
              <a:rPr lang="ru-RU" sz="1800" b="0" i="0" u="none" strike="noStrike" baseline="0" dirty="0">
                <a:latin typeface="TimesNewRomanPSMT"/>
              </a:rPr>
              <a:t> </a:t>
            </a:r>
            <a:r>
              <a:rPr lang="ru-RU" sz="1800" b="0" i="0" u="none" strike="noStrike" baseline="0" dirty="0" err="1">
                <a:latin typeface="TimesNewRomanPSMT"/>
              </a:rPr>
              <a:t>перевірки</a:t>
            </a:r>
            <a:r>
              <a:rPr lang="ru-RU" sz="1800" b="0" i="0" u="none" strike="noStrike" baseline="0" dirty="0">
                <a:latin typeface="TimesNewRomanPSMT"/>
              </a:rPr>
              <a:t> стану </a:t>
            </a:r>
            <a:r>
              <a:rPr lang="ru-RU" sz="1800" b="0" i="0" u="none" strike="noStrike" baseline="0" dirty="0" err="1">
                <a:latin typeface="TimesNewRomanPSMT"/>
              </a:rPr>
              <a:t>вогнезахисної</a:t>
            </a:r>
            <a:r>
              <a:rPr lang="ru-RU" sz="1800" b="0" i="0" u="none" strike="noStrike" baseline="0" dirty="0">
                <a:latin typeface="TimesNewRomanPSMT"/>
              </a:rPr>
              <a:t> </a:t>
            </a:r>
            <a:r>
              <a:rPr lang="ru-RU" sz="1800" b="0" i="0" u="none" strike="noStrike" baseline="0" dirty="0" err="1">
                <a:latin typeface="TimesNewRomanPSMT"/>
              </a:rPr>
              <a:t>обробки</a:t>
            </a:r>
            <a:r>
              <a:rPr lang="ru-RU" sz="1800" b="0" i="0" u="none" strike="noStrike" baseline="0" dirty="0">
                <a:latin typeface="TimesNewRomanPSMT"/>
              </a:rPr>
              <a:t> </a:t>
            </a:r>
            <a:r>
              <a:rPr lang="ru-RU" sz="1800" b="0" i="0" u="none" strike="noStrike" baseline="0" dirty="0" err="1">
                <a:latin typeface="TimesNewRomanPSMT"/>
              </a:rPr>
              <a:t>дерев'яних</a:t>
            </a:r>
            <a:r>
              <a:rPr lang="ru-RU" sz="1800" b="0" i="0" u="none" strike="noStrike" baseline="0" dirty="0">
                <a:latin typeface="TimesNewRomanPSMT"/>
              </a:rPr>
              <a:t> </a:t>
            </a:r>
            <a:r>
              <a:rPr lang="ru-RU" sz="1800" b="0" i="0" u="none" strike="noStrike" baseline="0" dirty="0" err="1">
                <a:latin typeface="TimesNewRomanPSMT"/>
              </a:rPr>
              <a:t>конструкційгорищного</a:t>
            </a:r>
            <a:r>
              <a:rPr lang="ru-RU" sz="1800" b="0" i="0" u="none" strike="noStrike" baseline="0" dirty="0">
                <a:latin typeface="TimesNewRomanPSMT"/>
              </a:rPr>
              <a:t> приміщення (</a:t>
            </a:r>
            <a:r>
              <a:rPr lang="ru-RU" sz="1800" b="0" i="0" u="none" strike="noStrike" baseline="0" dirty="0" err="1">
                <a:latin typeface="TimesNewRomanPSMT"/>
              </a:rPr>
              <a:t>оформлюють</a:t>
            </a:r>
            <a:r>
              <a:rPr lang="ru-RU" sz="1800" b="0" i="0" u="none" strike="noStrike" baseline="0" dirty="0">
                <a:latin typeface="TimesNewRomanPSMT"/>
              </a:rPr>
              <a:t> один раз на 6 </a:t>
            </a:r>
            <a:r>
              <a:rPr lang="ru-RU" sz="1800" b="0" i="0" u="none" strike="noStrike" baseline="0" dirty="0" err="1">
                <a:latin typeface="TimesNewRomanPSMT"/>
              </a:rPr>
              <a:t>місяців</a:t>
            </a:r>
            <a:r>
              <a:rPr lang="ru-RU" sz="1800" b="0" i="0" u="none" strike="noStrike" baseline="0" dirty="0">
                <a:latin typeface="TimesNewRomanPSMT"/>
              </a:rPr>
              <a:t>);</a:t>
            </a:r>
            <a:endParaRPr lang="uk-U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03853" y="279919"/>
            <a:ext cx="11131419" cy="5785077"/>
          </a:xfrm>
        </p:spPr>
        <p:txBody>
          <a:bodyPr>
            <a:normAutofit fontScale="62500" lnSpcReduction="20000"/>
          </a:bodyPr>
          <a:lstStyle/>
          <a:p>
            <a:r>
              <a:rPr lang="uk-UA" dirty="0"/>
              <a:t>акт готовності закладу освіти до нового навчального року (</a:t>
            </a:r>
            <a:r>
              <a:rPr lang="uk-UA" dirty="0" err="1"/>
              <a:t>оформлюютьщорічно</a:t>
            </a:r>
            <a:r>
              <a:rPr lang="uk-UA" dirty="0"/>
              <a:t> перед початком навчального року);</a:t>
            </a:r>
            <a:endParaRPr lang="uk-UA" dirty="0"/>
          </a:p>
          <a:p>
            <a:r>
              <a:rPr lang="uk-UA" dirty="0"/>
              <a:t>перелік інструкцій з охорони праці (затверджується керівником </a:t>
            </a:r>
            <a:r>
              <a:rPr lang="uk-UA" dirty="0" err="1"/>
              <a:t>закладуосвіти</a:t>
            </a:r>
            <a:r>
              <a:rPr lang="uk-UA" dirty="0"/>
              <a:t>);</a:t>
            </a:r>
            <a:endParaRPr lang="uk-UA" dirty="0"/>
          </a:p>
          <a:p>
            <a:r>
              <a:rPr lang="uk-UA" dirty="0"/>
              <a:t>інструкції з охорони праці для всіх професій і видів робіт (</a:t>
            </a:r>
            <a:r>
              <a:rPr lang="uk-UA" dirty="0" err="1"/>
              <a:t>переглядаютьсяодин</a:t>
            </a:r>
            <a:r>
              <a:rPr lang="uk-UA" dirty="0"/>
              <a:t> раз на 3 роки для робіт підвищеної небезпеки, на 5 років – для інших робіт);</a:t>
            </a:r>
            <a:endParaRPr lang="uk-UA" dirty="0"/>
          </a:p>
          <a:p>
            <a:r>
              <a:rPr lang="uk-UA" dirty="0"/>
              <a:t>журнали реєстрації інструкцій з охорони праці;</a:t>
            </a:r>
            <a:endParaRPr lang="uk-UA" dirty="0"/>
          </a:p>
          <a:p>
            <a:r>
              <a:rPr lang="uk-UA" dirty="0"/>
              <a:t>журнал обліку видачі інструкцій з охорони праці;</a:t>
            </a:r>
            <a:endParaRPr lang="uk-UA" dirty="0"/>
          </a:p>
          <a:p>
            <a:r>
              <a:rPr lang="uk-UA" dirty="0"/>
              <a:t>програма вступного інструктажу з охорони праці (затверджується наказом</a:t>
            </a:r>
            <a:endParaRPr lang="uk-UA" dirty="0"/>
          </a:p>
          <a:p>
            <a:r>
              <a:rPr lang="uk-UA" dirty="0"/>
              <a:t>закладу освіти);</a:t>
            </a:r>
            <a:endParaRPr lang="uk-UA" dirty="0"/>
          </a:p>
          <a:p>
            <a:r>
              <a:rPr lang="uk-UA" dirty="0"/>
              <a:t>програма первинного інструктажу з охорони праці на робочому місці</a:t>
            </a:r>
            <a:endParaRPr lang="uk-UA" dirty="0"/>
          </a:p>
          <a:p>
            <a:r>
              <a:rPr lang="uk-UA" dirty="0"/>
              <a:t>(затверджується наказом закладу освіти);</a:t>
            </a:r>
            <a:endParaRPr lang="uk-UA" dirty="0"/>
          </a:p>
          <a:p>
            <a:r>
              <a:rPr lang="uk-UA" dirty="0"/>
              <a:t>журнал реєстрації вступного інструктажу з охорони праці;</a:t>
            </a:r>
            <a:endParaRPr lang="uk-UA" dirty="0"/>
          </a:p>
          <a:p>
            <a:r>
              <a:rPr lang="uk-UA" dirty="0"/>
              <a:t>журнал реєстрації інструктажів з охорони праці на робочому місці;</a:t>
            </a:r>
            <a:endParaRPr lang="uk-UA" dirty="0"/>
          </a:p>
          <a:p>
            <a:r>
              <a:rPr lang="uk-UA" dirty="0"/>
              <a:t>журнал реєстрації інструктажів з учнями, слухачами, студентами з безпеки</a:t>
            </a:r>
            <a:endParaRPr lang="uk-UA" dirty="0"/>
          </a:p>
          <a:p>
            <a:r>
              <a:rPr lang="uk-UA" dirty="0"/>
              <a:t>життєдіяльності (в кожному кабінеті, лабораторії, майстерні тощо);</a:t>
            </a:r>
            <a:endParaRPr lang="uk-UA" dirty="0"/>
          </a:p>
          <a:p>
            <a:r>
              <a:rPr lang="uk-UA" dirty="0"/>
              <a:t>журнал реєстрації нещасних випадків з працівниками;</a:t>
            </a:r>
            <a:endParaRPr lang="uk-UA" dirty="0"/>
          </a:p>
          <a:p>
            <a:r>
              <a:rPr lang="uk-UA" dirty="0"/>
              <a:t>журнал реєстрації нещасних випадків з учнями, слухачами, студентами;</a:t>
            </a:r>
            <a:endParaRPr lang="uk-UA" dirty="0"/>
          </a:p>
          <a:p>
            <a:r>
              <a:rPr lang="uk-UA" dirty="0"/>
              <a:t>журнал обліку професійних захворювань (отруєнь).</a:t>
            </a:r>
            <a:endParaRPr lang="uk-U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531845"/>
            <a:ext cx="10515600" cy="5645118"/>
          </a:xfrm>
        </p:spPr>
        <p:txBody>
          <a:bodyPr/>
          <a:lstStyle/>
          <a:p>
            <a:pPr algn="just" rtl="0">
              <a:spcBef>
                <a:spcPts val="0"/>
              </a:spcBef>
              <a:spcAft>
                <a:spcPts val="0"/>
              </a:spcAft>
            </a:pPr>
            <a:r>
              <a:rPr lang="uk-UA" sz="1800" b="1" i="0" u="none" strike="noStrike" dirty="0">
                <a:solidFill>
                  <a:srgbClr val="000000"/>
                </a:solidFill>
                <a:effectLst/>
                <a:latin typeface="Times New Roman" panose="02020603050405020304" pitchFamily="18" charset="0"/>
              </a:rPr>
              <a:t>Щодо використання залишку коштів освітньої субвенції .</a:t>
            </a:r>
            <a:endParaRPr lang="uk-UA" b="0" dirty="0">
              <a:effectLst/>
            </a:endParaRPr>
          </a:p>
          <a:p>
            <a:pPr algn="just" rtl="0">
              <a:spcBef>
                <a:spcPts val="0"/>
              </a:spcBef>
              <a:spcAft>
                <a:spcPts val="0"/>
              </a:spcAft>
            </a:pPr>
            <a:r>
              <a:rPr lang="uk-UA" sz="1800" b="0" i="0" u="none" strike="noStrike" dirty="0">
                <a:solidFill>
                  <a:srgbClr val="000000"/>
                </a:solidFill>
                <a:effectLst/>
                <a:latin typeface="Times New Roman" panose="02020603050405020304" pitchFamily="18" charset="0"/>
              </a:rPr>
              <a:t>Розділом </a:t>
            </a:r>
            <a:r>
              <a:rPr lang="uk-UA" sz="1800" b="0" i="0" u="sng" strike="noStrike" dirty="0">
                <a:solidFill>
                  <a:srgbClr val="000099"/>
                </a:solidFill>
                <a:effectLst/>
                <a:latin typeface="Times New Roman" panose="02020603050405020304" pitchFamily="18" charset="0"/>
                <a:hlinkClick r:id="rId1"/>
              </a:rPr>
              <a:t> </a:t>
            </a:r>
            <a:r>
              <a:rPr lang="en-GB" sz="1800" b="0" i="0" u="sng" strike="noStrike" dirty="0">
                <a:solidFill>
                  <a:srgbClr val="000099"/>
                </a:solidFill>
                <a:effectLst/>
                <a:latin typeface="Times New Roman" panose="02020603050405020304" pitchFamily="18" charset="0"/>
                <a:hlinkClick r:id="rId1"/>
              </a:rPr>
              <a:t>VI</a:t>
            </a:r>
            <a:r>
              <a:rPr lang="en-GB" sz="1800" b="0" i="0" u="none" strike="noStrike" dirty="0">
                <a:solidFill>
                  <a:srgbClr val="333333"/>
                </a:solidFill>
                <a:effectLst/>
                <a:latin typeface="Times New Roman" panose="02020603050405020304" pitchFamily="18" charset="0"/>
              </a:rPr>
              <a:t> "</a:t>
            </a:r>
            <a:r>
              <a:rPr lang="uk-UA" sz="1800" b="0" i="0" u="none" strike="noStrike" dirty="0">
                <a:solidFill>
                  <a:srgbClr val="333333"/>
                </a:solidFill>
                <a:effectLst/>
                <a:latin typeface="Times New Roman" panose="02020603050405020304" pitchFamily="18" charset="0"/>
              </a:rPr>
              <a:t>Прикінцеві та перехідні положення" Бюджетного кодексу України визначено, як виняток з положень частини четвертої статті 103</a:t>
            </a:r>
            <a:r>
              <a:rPr lang="uk-UA" sz="1800" b="1" i="0" u="none" strike="noStrike" baseline="30000" dirty="0">
                <a:solidFill>
                  <a:srgbClr val="333333"/>
                </a:solidFill>
                <a:effectLst/>
                <a:latin typeface="Times New Roman" panose="02020603050405020304" pitchFamily="18" charset="0"/>
              </a:rPr>
              <a:t>-2</a:t>
            </a:r>
            <a:r>
              <a:rPr lang="uk-UA" sz="1800" b="0" i="0" u="none" strike="noStrike" dirty="0">
                <a:solidFill>
                  <a:srgbClr val="333333"/>
                </a:solidFill>
                <a:effectLst/>
                <a:latin typeface="Times New Roman" panose="02020603050405020304" pitchFamily="18" charset="0"/>
              </a:rPr>
              <a:t> і частини четвертої статті 103</a:t>
            </a:r>
            <a:r>
              <a:rPr lang="uk-UA" sz="1800" b="1" i="0" u="none" strike="noStrike" baseline="30000" dirty="0">
                <a:solidFill>
                  <a:srgbClr val="333333"/>
                </a:solidFill>
                <a:effectLst/>
                <a:latin typeface="Times New Roman" panose="02020603050405020304" pitchFamily="18" charset="0"/>
              </a:rPr>
              <a:t>-3</a:t>
            </a:r>
            <a:r>
              <a:rPr lang="uk-UA" sz="1800" b="0" i="0" u="none" strike="noStrike" dirty="0">
                <a:solidFill>
                  <a:srgbClr val="333333"/>
                </a:solidFill>
                <a:effectLst/>
                <a:latin typeface="Times New Roman" panose="02020603050405020304" pitchFamily="18" charset="0"/>
              </a:rPr>
              <a:t> цього Кодексу та </a:t>
            </a:r>
            <a:r>
              <a:rPr lang="uk-UA" sz="1800" b="0" i="0" u="sng" strike="noStrike" dirty="0">
                <a:solidFill>
                  <a:srgbClr val="000099"/>
                </a:solidFill>
                <a:effectLst/>
                <a:latin typeface="Times New Roman" panose="02020603050405020304" pitchFamily="18" charset="0"/>
                <a:hlinkClick r:id="rId2"/>
              </a:rPr>
              <a:t>пункту 11</a:t>
            </a:r>
            <a:r>
              <a:rPr lang="uk-UA" sz="1800" b="0" i="0" u="none" strike="noStrike" dirty="0">
                <a:solidFill>
                  <a:srgbClr val="333333"/>
                </a:solidFill>
                <a:effectLst/>
                <a:latin typeface="Times New Roman" panose="02020603050405020304" pitchFamily="18" charset="0"/>
              </a:rPr>
              <a:t> розділу "Прикінцеві положення" Закону України "Про Державний бюджет України на 2021 рік" дозволено спрямування залишків коштів за субвенціями з державного бюджету місцевим бюджетам, збережених на рахунках місцевих бюджетів станом на 1 січня 2022 року, на заходи територіальної оборони, задоволення продовольчих потреб цивільного населення, евакуацію/вивезення/переміщення цивільного населення із місцевості, де ведуться бойові дії, та небезпечних територій у безпечні місця, зокрема на оплату транспортних послуг, пально-мастильних матеріалів, облаштування місць розміщення громадян, які у зв’язку з бойовими діями залишили місце проживання/перебування, оплату інших заходів, спрямованих на підтримку цивільного населення в умовах воєнного стану".</a:t>
            </a:r>
            <a:endParaRPr lang="uk-UA" b="0" dirty="0">
              <a:effectLst/>
            </a:endParaRPr>
          </a:p>
          <a:p>
            <a:r>
              <a:rPr lang="uk-UA" sz="1800" b="0" i="0" u="none" strike="noStrike" dirty="0">
                <a:solidFill>
                  <a:srgbClr val="333333"/>
                </a:solidFill>
                <a:effectLst/>
                <a:latin typeface="Times New Roman" panose="02020603050405020304" pitchFamily="18" charset="0"/>
              </a:rPr>
              <a:t>В свою чергу Постановою Кабінету Міністрів </a:t>
            </a:r>
            <a:r>
              <a:rPr lang="uk-UA" sz="1800" b="0" i="0" u="none" strike="noStrike" dirty="0" err="1">
                <a:solidFill>
                  <a:srgbClr val="333333"/>
                </a:solidFill>
                <a:effectLst/>
                <a:latin typeface="Times New Roman" panose="02020603050405020304" pitchFamily="18" charset="0"/>
              </a:rPr>
              <a:t>УКраїни</a:t>
            </a:r>
            <a:r>
              <a:rPr lang="uk-UA" sz="1800" b="0" i="0" u="none" strike="noStrike" dirty="0">
                <a:solidFill>
                  <a:srgbClr val="333333"/>
                </a:solidFill>
                <a:effectLst/>
                <a:latin typeface="Times New Roman" panose="02020603050405020304" pitchFamily="18" charset="0"/>
              </a:rPr>
              <a:t> від  14.01. 2022 № 6 “Деякі питання надання освітньої субвенції з державного бюджету місцевим бюджетам” визначено, що залишки коштів за субвенцією на кінець бюджетного періоду зберігаються на рахунках відповідних місцевих бюджетів і використовуються у наступному бюджетному періоді з урахуванням цільового призначення субвенції та на оновлення матеріально-технічної бази закладів та установ освіти, зазначених у цьому пункті.</a:t>
            </a:r>
            <a:endParaRPr lang="uk-U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699796"/>
            <a:ext cx="10515600" cy="5477167"/>
          </a:xfrm>
        </p:spPr>
        <p:txBody>
          <a:bodyPr>
            <a:normAutofit lnSpcReduction="10000"/>
          </a:bodyPr>
          <a:lstStyle/>
          <a:p>
            <a:pPr algn="just" rtl="0">
              <a:spcBef>
                <a:spcPts val="0"/>
              </a:spcBef>
              <a:spcAft>
                <a:spcPts val="0"/>
              </a:spcAft>
            </a:pPr>
            <a:r>
              <a:rPr lang="uk-UA" sz="1800" b="0" i="0" u="none" strike="noStrike" dirty="0">
                <a:solidFill>
                  <a:srgbClr val="333333"/>
                </a:solidFill>
                <a:effectLst/>
                <a:latin typeface="Times New Roman" panose="02020603050405020304" pitchFamily="18" charset="0"/>
              </a:rPr>
              <a:t>Залишки можуть спрямовуватися насамперед на такі видатки:</a:t>
            </a:r>
            <a:endParaRPr lang="uk-UA" b="0" dirty="0">
              <a:effectLst/>
            </a:endParaRPr>
          </a:p>
          <a:p>
            <a:pPr indent="292100" algn="just" rtl="0">
              <a:spcBef>
                <a:spcPts val="0"/>
              </a:spcBef>
              <a:spcAft>
                <a:spcPts val="0"/>
              </a:spcAft>
            </a:pPr>
            <a:r>
              <a:rPr lang="uk-UA" sz="1800" b="0" i="0" u="none" strike="noStrike" dirty="0">
                <a:solidFill>
                  <a:srgbClr val="333333"/>
                </a:solidFill>
                <a:effectLst/>
                <a:latin typeface="Times New Roman" panose="02020603050405020304" pitchFamily="18" charset="0"/>
              </a:rPr>
              <a:t>придбання шкільних автобусів для перевезення дітей із закладів загальної середньої освіти, які будуть оптимізовані/об’єднані/реорганізовані;</a:t>
            </a:r>
            <a:endParaRPr lang="uk-UA" b="0" dirty="0">
              <a:effectLst/>
            </a:endParaRPr>
          </a:p>
          <a:p>
            <a:pPr indent="292100" algn="just" rtl="0">
              <a:spcBef>
                <a:spcPts val="0"/>
              </a:spcBef>
              <a:spcAft>
                <a:spcPts val="0"/>
              </a:spcAft>
            </a:pPr>
            <a:r>
              <a:rPr lang="uk-UA" sz="1800" b="0" i="0" u="none" strike="noStrike" dirty="0">
                <a:solidFill>
                  <a:srgbClr val="333333"/>
                </a:solidFill>
                <a:effectLst/>
                <a:latin typeface="Times New Roman" panose="02020603050405020304" pitchFamily="18" charset="0"/>
              </a:rPr>
              <a:t>оснащення закладів освіти персональними комп’ютерами та мультимедійним обладнанням, засобами навчання та обладнанням для навчальних кабінетів початкової школи, фізики, хімії, біології, географії, математики, інформатики;</a:t>
            </a:r>
            <a:endParaRPr lang="uk-UA" b="0" dirty="0">
              <a:effectLst/>
            </a:endParaRPr>
          </a:p>
          <a:p>
            <a:pPr indent="292100" algn="just" rtl="0">
              <a:spcBef>
                <a:spcPts val="0"/>
              </a:spcBef>
              <a:spcAft>
                <a:spcPts val="0"/>
              </a:spcAft>
            </a:pPr>
            <a:r>
              <a:rPr lang="uk-UA" sz="1800" b="0" i="0" u="none" strike="noStrike" dirty="0">
                <a:solidFill>
                  <a:srgbClr val="333333"/>
                </a:solidFill>
                <a:effectLst/>
                <a:latin typeface="Times New Roman" panose="02020603050405020304" pitchFamily="18" charset="0"/>
              </a:rPr>
              <a:t>придбання підручників і посібників (у тому числі електронних) для закладів освіти;</a:t>
            </a:r>
            <a:endParaRPr lang="uk-UA" b="0" dirty="0">
              <a:effectLst/>
            </a:endParaRPr>
          </a:p>
          <a:p>
            <a:pPr indent="292100" algn="just" rtl="0">
              <a:spcBef>
                <a:spcPts val="0"/>
              </a:spcBef>
              <a:spcAft>
                <a:spcPts val="0"/>
              </a:spcAft>
            </a:pPr>
            <a:r>
              <a:rPr lang="uk-UA" sz="1800" b="1" i="0" u="none" strike="noStrike" dirty="0">
                <a:solidFill>
                  <a:srgbClr val="333333"/>
                </a:solidFill>
                <a:effectLst/>
                <a:latin typeface="Times New Roman" panose="02020603050405020304" pitchFamily="18" charset="0"/>
              </a:rPr>
              <a:t>оновлення навчальної та матеріально-технічної бази закладів </a:t>
            </a:r>
            <a:r>
              <a:rPr lang="uk-UA" sz="1800" b="0" i="0" u="none" strike="noStrike" dirty="0">
                <a:solidFill>
                  <a:srgbClr val="333333"/>
                </a:solidFill>
                <a:effectLst/>
                <a:latin typeface="Times New Roman" panose="02020603050405020304" pitchFamily="18" charset="0"/>
              </a:rPr>
              <a:t>загальної середньої освіти, які оптимізовані/об’єднані/реорганізовані або які повністю укомплектовані і до яких будуть довозитися учні закладів загальної середньої освіти;</a:t>
            </a:r>
            <a:endParaRPr lang="uk-UA" b="0" dirty="0">
              <a:effectLst/>
            </a:endParaRPr>
          </a:p>
          <a:p>
            <a:pPr indent="292100" algn="just" rtl="0">
              <a:spcBef>
                <a:spcPts val="0"/>
              </a:spcBef>
              <a:spcAft>
                <a:spcPts val="0"/>
              </a:spcAft>
            </a:pPr>
            <a:r>
              <a:rPr lang="uk-UA" sz="1800" b="0" i="0" u="none" strike="noStrike" dirty="0">
                <a:solidFill>
                  <a:srgbClr val="333333"/>
                </a:solidFill>
                <a:effectLst/>
                <a:latin typeface="Times New Roman" panose="02020603050405020304" pitchFamily="18" charset="0"/>
              </a:rPr>
              <a:t>здійснення заходів, пов’язаних із забезпеченням пожежної безпеки;</a:t>
            </a:r>
            <a:endParaRPr lang="uk-UA" b="0" dirty="0">
              <a:effectLst/>
            </a:endParaRPr>
          </a:p>
          <a:p>
            <a:pPr indent="292100" algn="just" rtl="0">
              <a:spcBef>
                <a:spcPts val="0"/>
              </a:spcBef>
              <a:spcAft>
                <a:spcPts val="0"/>
              </a:spcAft>
            </a:pPr>
            <a:r>
              <a:rPr lang="uk-UA" sz="1800" b="0" i="0" u="none" strike="noStrike" dirty="0">
                <a:solidFill>
                  <a:srgbClr val="333333"/>
                </a:solidFill>
                <a:effectLst/>
                <a:latin typeface="Times New Roman" panose="02020603050405020304" pitchFamily="18" charset="0"/>
              </a:rPr>
              <a:t>ремонт і придбання обладнання для </a:t>
            </a:r>
            <a:r>
              <a:rPr lang="uk-UA" sz="1800" b="0" i="0" u="none" strike="noStrike" dirty="0" err="1">
                <a:solidFill>
                  <a:srgbClr val="333333"/>
                </a:solidFill>
                <a:effectLst/>
                <a:latin typeface="Times New Roman" panose="02020603050405020304" pitchFamily="18" charset="0"/>
              </a:rPr>
              <a:t>їдалень</a:t>
            </a:r>
            <a:r>
              <a:rPr lang="uk-UA" sz="1800" b="0" i="0" u="none" strike="noStrike" dirty="0">
                <a:solidFill>
                  <a:srgbClr val="333333"/>
                </a:solidFill>
                <a:effectLst/>
                <a:latin typeface="Times New Roman" panose="02020603050405020304" pitchFamily="18" charset="0"/>
              </a:rPr>
              <a:t> (харчоблоків) закладів загальної середньої освіти;</a:t>
            </a:r>
            <a:endParaRPr lang="uk-UA" b="0" dirty="0">
              <a:effectLst/>
            </a:endParaRPr>
          </a:p>
          <a:p>
            <a:pPr indent="292100" algn="just" rtl="0">
              <a:spcBef>
                <a:spcPts val="0"/>
              </a:spcBef>
              <a:spcAft>
                <a:spcPts val="0"/>
              </a:spcAft>
            </a:pPr>
            <a:r>
              <a:rPr lang="uk-UA" sz="1800" b="0" i="0" u="none" strike="noStrike" dirty="0">
                <a:solidFill>
                  <a:srgbClr val="333333"/>
                </a:solidFill>
                <a:effectLst/>
                <a:latin typeface="Times New Roman" panose="02020603050405020304" pitchFamily="18" charset="0"/>
              </a:rPr>
              <a:t>підключення закладів освіти до Інтернету, насамперед у сільській місцевості;</a:t>
            </a:r>
            <a:endParaRPr lang="uk-UA" b="0" dirty="0">
              <a:effectLst/>
            </a:endParaRPr>
          </a:p>
          <a:p>
            <a:pPr indent="292100" algn="just" rtl="0">
              <a:spcBef>
                <a:spcPts val="0"/>
              </a:spcBef>
              <a:spcAft>
                <a:spcPts val="0"/>
              </a:spcAft>
            </a:pPr>
            <a:r>
              <a:rPr lang="uk-UA" sz="1800" b="0" i="0" u="none" strike="noStrike" dirty="0">
                <a:solidFill>
                  <a:srgbClr val="333333"/>
                </a:solidFill>
                <a:effectLst/>
                <a:latin typeface="Times New Roman" panose="02020603050405020304" pitchFamily="18" charset="0"/>
              </a:rPr>
              <a:t>будівництво нових туалетних приміщень і реконструкцію, капітальний та поточний ремонт туалетних приміщень закладів загальної середньої освіти, в яких початкову освіту здобувають не менше 20 осіб, їх облаштування санітарно-гігієнічним обладнанням та розроблення відповідної проектної документації;</a:t>
            </a:r>
            <a:endParaRPr lang="uk-UA" b="0" dirty="0">
              <a:effectLst/>
            </a:endParaRPr>
          </a:p>
          <a:p>
            <a:pPr indent="292100" algn="just" rtl="0">
              <a:spcBef>
                <a:spcPts val="0"/>
              </a:spcBef>
              <a:spcAft>
                <a:spcPts val="800"/>
              </a:spcAft>
            </a:pPr>
            <a:r>
              <a:rPr lang="uk-UA" sz="1800" b="0" i="0" u="none" strike="noStrike" dirty="0">
                <a:solidFill>
                  <a:srgbClr val="333333"/>
                </a:solidFill>
                <a:effectLst/>
                <a:latin typeface="Times New Roman" panose="02020603050405020304" pitchFamily="18" charset="0"/>
              </a:rPr>
              <a:t>заходи територіальної оборони, задоволення продовольчих потреб цивільного населення, евакуацію/вивезення/переміщення цивільного населення із місцевості, де ведуться бойові дії, та небезпечних територій у безпечні місця, зокрема на оплату транспортних послуг, пально-мастильних матеріалів, облаштування місць розміщення громадян, які у зв’язку з бойовими діями залишили місце проживання/перебування, оплату інших заходів, спрямованих на підтримку цивільного населення в умовах воєнного стану.</a:t>
            </a:r>
            <a:endParaRPr lang="uk-UA" b="0" dirty="0">
              <a:effectLst/>
            </a:endParaRPr>
          </a:p>
          <a:p>
            <a:pPr marL="0" indent="0">
              <a:buNone/>
            </a:pPr>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1825625"/>
            <a:ext cx="10515600" cy="3399518"/>
          </a:xfrm>
        </p:spPr>
        <p:txBody>
          <a:bodyPr/>
          <a:lstStyle/>
          <a:p>
            <a:pPr algn="just" rtl="0">
              <a:spcBef>
                <a:spcPts val="0"/>
              </a:spcBef>
              <a:spcAft>
                <a:spcPts val="800"/>
              </a:spcAft>
            </a:pPr>
            <a:r>
              <a:rPr lang="uk-UA" sz="1800" b="0" i="0" u="none" strike="noStrike" dirty="0">
                <a:solidFill>
                  <a:srgbClr val="333333"/>
                </a:solidFill>
                <a:effectLst/>
                <a:latin typeface="Times New Roman" panose="02020603050405020304" pitchFamily="18" charset="0"/>
              </a:rPr>
              <a:t>Відповідно до статті 26 Закону України “Про освіту” , засновник закладу освіти зобов’язаний забезпечити </a:t>
            </a:r>
            <a:r>
              <a:rPr lang="uk-UA" sz="1800" b="1" i="0" u="none" strike="noStrike" dirty="0">
                <a:solidFill>
                  <a:srgbClr val="333333"/>
                </a:solidFill>
                <a:effectLst/>
                <a:latin typeface="Times New Roman" panose="02020603050405020304" pitchFamily="18" charset="0"/>
              </a:rPr>
              <a:t>утримання та розвиток матеріально-технічної бази заснованого ним закладу освіти на рівні, достатньому для виконання вимог стандартів освіти та ліцензійних умов.</a:t>
            </a:r>
            <a:endParaRPr lang="uk-UA" b="0" dirty="0">
              <a:effectLst/>
            </a:endParaRPr>
          </a:p>
          <a:p>
            <a:pPr algn="just" rtl="0">
              <a:spcBef>
                <a:spcPts val="800"/>
              </a:spcBef>
              <a:spcAft>
                <a:spcPts val="800"/>
              </a:spcAft>
            </a:pPr>
            <a:r>
              <a:rPr lang="uk-UA" sz="1800" b="0" i="0" u="none" strike="noStrike" dirty="0">
                <a:solidFill>
                  <a:srgbClr val="333333"/>
                </a:solidFill>
                <a:effectLst/>
                <a:latin typeface="Times New Roman" panose="02020603050405020304" pitchFamily="18" charset="0"/>
              </a:rPr>
              <a:t>Технологічні вимоги щодо провадження освітньої діяльності за рівнями повної загальної середньої освіти (початкової, базової середньої, профільної середньої освіти) визначені Постановою Кабінету Міністрів України від 30 грудня 2015 р. № 1187 “Про затвердження Ліцензійних умов провадження освітньої діяльності”, зокрема вимоги до матеріально технічного забезпечення визначають, що заклад освіти має  бути забезпеченим обладнаними навчальними приміщеннями, спортивними залами та спортивними майданчиками в обсязі, достатньому для виконання затвердженої (затверджених) освітньої (освітніх) програми (програм), медичним пунктом, бібліотекою (мінімальні вимоги до комплектації визначаються в цих Ліцензійних умовах), ресурсною кімнатою, </a:t>
            </a:r>
            <a:r>
              <a:rPr lang="uk-UA" sz="1800" b="0" i="0" u="none" strike="noStrike" dirty="0" err="1">
                <a:solidFill>
                  <a:srgbClr val="333333"/>
                </a:solidFill>
                <a:effectLst/>
                <a:latin typeface="Times New Roman" panose="02020603050405020304" pitchFamily="18" charset="0"/>
              </a:rPr>
              <a:t>медіатекою</a:t>
            </a:r>
            <a:r>
              <a:rPr lang="uk-UA" sz="1800" b="0" i="0" u="none" strike="noStrike" dirty="0">
                <a:solidFill>
                  <a:srgbClr val="333333"/>
                </a:solidFill>
                <a:effectLst/>
                <a:latin typeface="Times New Roman" panose="02020603050405020304" pitchFamily="18" charset="0"/>
              </a:rPr>
              <a:t>, пунктом харчування.</a:t>
            </a:r>
            <a:endParaRPr lang="uk-UA" b="0" dirty="0">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621975"/>
            <a:ext cx="11011678" cy="5032376"/>
          </a:xfrm>
        </p:spPr>
        <p:txBody>
          <a:bodyPr>
            <a:normAutofit fontScale="77500" lnSpcReduction="20000"/>
          </a:bodyPr>
          <a:lstStyle/>
          <a:p>
            <a:pPr algn="l"/>
            <a:r>
              <a:rPr lang="uk-UA" b="1" i="0" dirty="0">
                <a:solidFill>
                  <a:srgbClr val="111111"/>
                </a:solidFill>
                <a:effectLst/>
                <a:latin typeface="Roboto" panose="02000000000000000000" pitchFamily="2" charset="0"/>
              </a:rPr>
              <a:t>ХТО МАЄ ВОЛОДІТИ НАВИЧКАМИ ДОМЕДИЧНОЇ ДОПОМОГИ</a:t>
            </a:r>
            <a:endParaRPr lang="uk-UA" b="0" i="0" dirty="0">
              <a:solidFill>
                <a:srgbClr val="111111"/>
              </a:solidFill>
              <a:effectLst/>
              <a:latin typeface="Roboto" panose="02000000000000000000" pitchFamily="2" charset="0"/>
            </a:endParaRPr>
          </a:p>
          <a:p>
            <a:pPr algn="l">
              <a:lnSpc>
                <a:spcPct val="120000"/>
              </a:lnSpc>
            </a:pPr>
            <a:r>
              <a:rPr lang="uk-UA" b="0" i="0" dirty="0">
                <a:solidFill>
                  <a:srgbClr val="222222"/>
                </a:solidFill>
                <a:effectLst/>
                <a:latin typeface="Times New Roman" panose="02020603050405020304" pitchFamily="18" charset="0"/>
                <a:cs typeface="Times New Roman" panose="02020603050405020304" pitchFamily="18" charset="0"/>
              </a:rPr>
              <a:t>У професійних стандартах </a:t>
            </a:r>
            <a:r>
              <a:rPr lang="uk-UA" b="0" i="0" u="none" strike="noStrike" dirty="0">
                <a:solidFill>
                  <a:srgbClr val="1DB4C1"/>
                </a:solidFill>
                <a:effectLst/>
                <a:latin typeface="Times New Roman" panose="02020603050405020304" pitchFamily="18" charset="0"/>
                <a:cs typeface="Times New Roman" panose="02020603050405020304" pitchFamily="18" charset="0"/>
                <a:hlinkClick r:id="rId1"/>
              </a:rPr>
              <a:t>вчителів початкових класів та вчителів загальної середньої освіти</a:t>
            </a:r>
            <a:r>
              <a:rPr lang="uk-UA" b="0" i="0" dirty="0">
                <a:solidFill>
                  <a:srgbClr val="222222"/>
                </a:solidFill>
                <a:effectLst/>
                <a:latin typeface="Times New Roman" panose="02020603050405020304" pitchFamily="18" charset="0"/>
                <a:cs typeface="Times New Roman" panose="02020603050405020304" pitchFamily="18" charset="0"/>
              </a:rPr>
              <a:t> та </a:t>
            </a:r>
            <a:r>
              <a:rPr lang="uk-UA" b="0" i="0" u="none" strike="noStrike" dirty="0">
                <a:solidFill>
                  <a:srgbClr val="1DB4C1"/>
                </a:solidFill>
                <a:effectLst/>
                <a:latin typeface="Times New Roman" panose="02020603050405020304" pitchFamily="18" charset="0"/>
                <a:cs typeface="Times New Roman" panose="02020603050405020304" pitchFamily="18" charset="0"/>
                <a:hlinkClick r:id="rId2"/>
              </a:rPr>
              <a:t>директорів закладів освіти</a:t>
            </a:r>
            <a:r>
              <a:rPr lang="uk-UA" b="0" i="0" dirty="0">
                <a:solidFill>
                  <a:srgbClr val="222222"/>
                </a:solidFill>
                <a:effectLst/>
                <a:latin typeface="Times New Roman" panose="02020603050405020304" pitchFamily="18" charset="0"/>
                <a:cs typeface="Times New Roman" panose="02020603050405020304" pitchFamily="18" charset="0"/>
              </a:rPr>
              <a:t> зазначені трудові функції (компетентності), серед яких наявна  </a:t>
            </a:r>
            <a:r>
              <a:rPr lang="uk-UA" b="0" i="0" dirty="0" err="1">
                <a:solidFill>
                  <a:srgbClr val="222222"/>
                </a:solidFill>
                <a:effectLst/>
                <a:latin typeface="Times New Roman" panose="02020603050405020304" pitchFamily="18" charset="0"/>
                <a:cs typeface="Times New Roman" panose="02020603050405020304" pitchFamily="18" charset="0"/>
              </a:rPr>
              <a:t>здоров’язбережувальна</a:t>
            </a:r>
            <a:r>
              <a:rPr lang="uk-UA" b="0" i="0" dirty="0">
                <a:solidFill>
                  <a:srgbClr val="222222"/>
                </a:solidFill>
                <a:effectLst/>
                <a:latin typeface="Times New Roman" panose="02020603050405020304" pitchFamily="18" charset="0"/>
                <a:cs typeface="Times New Roman" panose="02020603050405020304" pitchFamily="18" charset="0"/>
              </a:rPr>
              <a:t> компетентність, до якої відноситься здатність вчителя та керівника  надавати </a:t>
            </a:r>
            <a:r>
              <a:rPr lang="uk-UA" b="0" i="0" dirty="0" err="1">
                <a:solidFill>
                  <a:srgbClr val="222222"/>
                </a:solidFill>
                <a:effectLst/>
                <a:latin typeface="Times New Roman" panose="02020603050405020304" pitchFamily="18" charset="0"/>
                <a:cs typeface="Times New Roman" panose="02020603050405020304" pitchFamily="18" charset="0"/>
              </a:rPr>
              <a:t>домедичну</a:t>
            </a:r>
            <a:r>
              <a:rPr lang="uk-UA" b="0" i="0" dirty="0">
                <a:solidFill>
                  <a:srgbClr val="222222"/>
                </a:solidFill>
                <a:effectLst/>
                <a:latin typeface="Times New Roman" panose="02020603050405020304" pitchFamily="18" charset="0"/>
                <a:cs typeface="Times New Roman" panose="02020603050405020304" pitchFamily="18" charset="0"/>
              </a:rPr>
              <a:t> допомогу учасникам освітнього процесу. </a:t>
            </a:r>
            <a:endParaRPr lang="uk-UA" b="0" i="0" dirty="0">
              <a:solidFill>
                <a:srgbClr val="222222"/>
              </a:solidFill>
              <a:effectLst/>
              <a:latin typeface="Times New Roman" panose="02020603050405020304" pitchFamily="18" charset="0"/>
              <a:cs typeface="Times New Roman" panose="02020603050405020304" pitchFamily="18" charset="0"/>
            </a:endParaRPr>
          </a:p>
          <a:p>
            <a:pPr algn="l">
              <a:lnSpc>
                <a:spcPct val="120000"/>
              </a:lnSpc>
            </a:pPr>
            <a:r>
              <a:rPr lang="uk-UA" b="0" i="0" dirty="0">
                <a:solidFill>
                  <a:srgbClr val="222222"/>
                </a:solidFill>
                <a:effectLst/>
                <a:latin typeface="Times New Roman" panose="02020603050405020304" pitchFamily="18" charset="0"/>
                <a:cs typeface="Times New Roman" panose="02020603050405020304" pitchFamily="18" charset="0"/>
              </a:rPr>
              <a:t>Вміння та здатність надавати </a:t>
            </a:r>
            <a:r>
              <a:rPr lang="uk-UA" b="0" i="0" dirty="0" err="1">
                <a:solidFill>
                  <a:srgbClr val="222222"/>
                </a:solidFill>
                <a:effectLst/>
                <a:latin typeface="Times New Roman" panose="02020603050405020304" pitchFamily="18" charset="0"/>
                <a:cs typeface="Times New Roman" panose="02020603050405020304" pitchFamily="18" charset="0"/>
              </a:rPr>
              <a:t>домедичну</a:t>
            </a:r>
            <a:r>
              <a:rPr lang="uk-UA" b="0" i="0" dirty="0">
                <a:solidFill>
                  <a:srgbClr val="222222"/>
                </a:solidFill>
                <a:effectLst/>
                <a:latin typeface="Times New Roman" panose="02020603050405020304" pitchFamily="18" charset="0"/>
                <a:cs typeface="Times New Roman" panose="02020603050405020304" pitchFamily="18" charset="0"/>
              </a:rPr>
              <a:t> допомогу не формується за один курс навчання, адже знання та вміння, які не використовуються, з часом забуваються, тому навчатися та практикувати вміння з </a:t>
            </a:r>
            <a:r>
              <a:rPr lang="uk-UA" b="0" i="0" dirty="0" err="1">
                <a:solidFill>
                  <a:srgbClr val="222222"/>
                </a:solidFill>
                <a:effectLst/>
                <a:latin typeface="Times New Roman" panose="02020603050405020304" pitchFamily="18" charset="0"/>
                <a:cs typeface="Times New Roman" panose="02020603050405020304" pitchFamily="18" charset="0"/>
              </a:rPr>
              <a:t>домедичної</a:t>
            </a:r>
            <a:r>
              <a:rPr lang="uk-UA" b="0" i="0" dirty="0">
                <a:solidFill>
                  <a:srgbClr val="222222"/>
                </a:solidFill>
                <a:effectLst/>
                <a:latin typeface="Times New Roman" panose="02020603050405020304" pitchFamily="18" charset="0"/>
                <a:cs typeface="Times New Roman" panose="02020603050405020304" pitchFamily="18" charset="0"/>
              </a:rPr>
              <a:t> допомоги необхідно з певною періодичністю. Ми публікували </a:t>
            </a:r>
            <a:r>
              <a:rPr lang="uk-UA" b="0" i="0" u="none" strike="noStrike" dirty="0">
                <a:solidFill>
                  <a:srgbClr val="1DB4C1"/>
                </a:solidFill>
                <a:effectLst/>
                <a:latin typeface="Times New Roman" panose="02020603050405020304" pitchFamily="18" charset="0"/>
                <a:cs typeface="Times New Roman" panose="02020603050405020304" pitchFamily="18" charset="0"/>
                <a:hlinkClick r:id="rId3"/>
              </a:rPr>
              <a:t>перелік медичних виробів, лікарських засобів та інших матеріалів, які мають бути у закладі освіти.</a:t>
            </a:r>
            <a:endParaRPr lang="uk-UA" b="0" i="0" dirty="0">
              <a:solidFill>
                <a:srgbClr val="222222"/>
              </a:solidFill>
              <a:effectLst/>
              <a:latin typeface="Times New Roman" panose="02020603050405020304" pitchFamily="18" charset="0"/>
              <a:cs typeface="Times New Roman" panose="02020603050405020304" pitchFamily="18" charset="0"/>
            </a:endParaRPr>
          </a:p>
          <a:p>
            <a:pPr algn="l">
              <a:lnSpc>
                <a:spcPct val="120000"/>
              </a:lnSpc>
            </a:pPr>
            <a:r>
              <a:rPr lang="uk-UA" b="0" i="0" dirty="0">
                <a:solidFill>
                  <a:srgbClr val="222222"/>
                </a:solidFill>
                <a:effectLst/>
                <a:latin typeface="Times New Roman" panose="02020603050405020304" pitchFamily="18" charset="0"/>
                <a:cs typeface="Times New Roman" panose="02020603050405020304" pitchFamily="18" charset="0"/>
              </a:rPr>
              <a:t>Але навичками </a:t>
            </a:r>
            <a:r>
              <a:rPr lang="uk-UA" b="0" i="0" dirty="0" err="1">
                <a:solidFill>
                  <a:srgbClr val="222222"/>
                </a:solidFill>
                <a:effectLst/>
                <a:latin typeface="Times New Roman" panose="02020603050405020304" pitchFamily="18" charset="0"/>
                <a:cs typeface="Times New Roman" panose="02020603050405020304" pitchFamily="18" charset="0"/>
              </a:rPr>
              <a:t>домедичної</a:t>
            </a:r>
            <a:r>
              <a:rPr lang="uk-UA" b="0" i="0" dirty="0">
                <a:solidFill>
                  <a:srgbClr val="222222"/>
                </a:solidFill>
                <a:effectLst/>
                <a:latin typeface="Times New Roman" panose="02020603050405020304" pitchFamily="18" charset="0"/>
                <a:cs typeface="Times New Roman" panose="02020603050405020304" pitchFamily="18" charset="0"/>
              </a:rPr>
              <a:t> допомоги повинен володіти кожен громадянин і надати її постраждалим, про це зазначено у статті 21 </a:t>
            </a:r>
            <a:r>
              <a:rPr lang="uk-UA" b="0" i="0" u="none" strike="noStrike" dirty="0">
                <a:solidFill>
                  <a:srgbClr val="1DB4C1"/>
                </a:solidFill>
                <a:effectLst/>
                <a:latin typeface="Times New Roman" panose="02020603050405020304" pitchFamily="18" charset="0"/>
                <a:cs typeface="Times New Roman" panose="02020603050405020304" pitchFamily="18" charset="0"/>
                <a:hlinkClick r:id="rId4"/>
              </a:rPr>
              <a:t>21 Кодексу  цивільного  захисту  України</a:t>
            </a:r>
            <a:r>
              <a:rPr lang="uk-UA" b="0" i="0" dirty="0">
                <a:solidFill>
                  <a:srgbClr val="222222"/>
                </a:solidFill>
                <a:effectLst/>
                <a:latin typeface="Times New Roman" panose="02020603050405020304" pitchFamily="18" charset="0"/>
                <a:cs typeface="Times New Roman" panose="02020603050405020304" pitchFamily="18" charset="0"/>
              </a:rPr>
              <a:t>.</a:t>
            </a:r>
            <a:endParaRPr lang="uk-UA" b="0" i="0" dirty="0">
              <a:solidFill>
                <a:srgbClr val="222222"/>
              </a:solidFill>
              <a:effectLst/>
              <a:latin typeface="Times New Roman" panose="02020603050405020304" pitchFamily="18" charset="0"/>
              <a:cs typeface="Times New Roman" panose="02020603050405020304" pitchFamily="18" charset="0"/>
            </a:endParaRPr>
          </a:p>
          <a:p>
            <a:pPr algn="l">
              <a:lnSpc>
                <a:spcPct val="120000"/>
              </a:lnSpc>
            </a:pPr>
            <a:r>
              <a:rPr lang="uk-UA" dirty="0">
                <a:solidFill>
                  <a:srgbClr val="222222"/>
                </a:solidFill>
                <a:latin typeface="Times New Roman" panose="02020603050405020304" pitchFamily="18" charset="0"/>
                <a:cs typeface="Times New Roman" panose="02020603050405020304" pitchFamily="18" charset="0"/>
              </a:rPr>
              <a:t>В</a:t>
            </a:r>
            <a:r>
              <a:rPr lang="uk-UA" b="0" i="0" dirty="0">
                <a:solidFill>
                  <a:srgbClr val="222222"/>
                </a:solidFill>
                <a:effectLst/>
                <a:latin typeface="Times New Roman" panose="02020603050405020304" pitchFamily="18" charset="0"/>
                <a:cs typeface="Times New Roman" panose="02020603050405020304" pitchFamily="18" charset="0"/>
              </a:rPr>
              <a:t>сім охочим навчитись-- безоплатний курс з </a:t>
            </a:r>
            <a:r>
              <a:rPr lang="uk-UA" b="0" i="0" dirty="0" err="1">
                <a:solidFill>
                  <a:srgbClr val="222222"/>
                </a:solidFill>
                <a:effectLst/>
                <a:latin typeface="Times New Roman" panose="02020603050405020304" pitchFamily="18" charset="0"/>
                <a:cs typeface="Times New Roman" panose="02020603050405020304" pitchFamily="18" charset="0"/>
              </a:rPr>
              <a:t>домедичної</a:t>
            </a:r>
            <a:r>
              <a:rPr lang="uk-UA" b="0" i="0" dirty="0">
                <a:solidFill>
                  <a:srgbClr val="222222"/>
                </a:solidFill>
                <a:effectLst/>
                <a:latin typeface="Times New Roman" panose="02020603050405020304" pitchFamily="18" charset="0"/>
                <a:cs typeface="Times New Roman" panose="02020603050405020304" pitchFamily="18" charset="0"/>
              </a:rPr>
              <a:t> допомоги </a:t>
            </a:r>
            <a:r>
              <a:rPr lang="uk-UA" b="0" i="0" u="none" strike="noStrike" dirty="0">
                <a:solidFill>
                  <a:srgbClr val="1DB4C1"/>
                </a:solidFill>
                <a:effectLst/>
                <a:latin typeface="Times New Roman" panose="02020603050405020304" pitchFamily="18" charset="0"/>
                <a:cs typeface="Times New Roman" panose="02020603050405020304" pitchFamily="18" charset="0"/>
                <a:hlinkClick r:id="rId5"/>
              </a:rPr>
              <a:t>на </a:t>
            </a:r>
            <a:r>
              <a:rPr lang="uk-UA" b="0" i="0" u="none" strike="noStrike" dirty="0" err="1">
                <a:solidFill>
                  <a:srgbClr val="1DB4C1"/>
                </a:solidFill>
                <a:effectLst/>
                <a:latin typeface="Times New Roman" panose="02020603050405020304" pitchFamily="18" charset="0"/>
                <a:cs typeface="Times New Roman" panose="02020603050405020304" pitchFamily="18" charset="0"/>
                <a:hlinkClick r:id="rId5"/>
              </a:rPr>
              <a:t>вебсайті</a:t>
            </a:r>
            <a:r>
              <a:rPr lang="uk-UA" b="0" i="0" u="none" strike="noStrike" dirty="0">
                <a:solidFill>
                  <a:srgbClr val="1DB4C1"/>
                </a:solidFill>
                <a:effectLst/>
                <a:latin typeface="Times New Roman" panose="02020603050405020304" pitchFamily="18" charset="0"/>
                <a:cs typeface="Times New Roman" panose="02020603050405020304" pitchFamily="18" charset="0"/>
                <a:hlinkClick r:id="rId5"/>
              </a:rPr>
              <a:t> </a:t>
            </a:r>
            <a:r>
              <a:rPr lang="uk-UA" b="0" i="0" u="none" strike="noStrike" dirty="0" err="1">
                <a:solidFill>
                  <a:srgbClr val="1DB4C1"/>
                </a:solidFill>
                <a:effectLst/>
                <a:latin typeface="Times New Roman" panose="02020603050405020304" pitchFamily="18" charset="0"/>
                <a:cs typeface="Times New Roman" panose="02020603050405020304" pitchFamily="18" charset="0"/>
                <a:hlinkClick r:id="rId5"/>
              </a:rPr>
              <a:t>Едера</a:t>
            </a:r>
            <a:r>
              <a:rPr lang="uk-UA" b="0" i="0" dirty="0">
                <a:solidFill>
                  <a:srgbClr val="222222"/>
                </a:solidFill>
                <a:effectLst/>
                <a:latin typeface="Times New Roman" panose="02020603050405020304" pitchFamily="18" charset="0"/>
                <a:cs typeface="Times New Roman" panose="02020603050405020304" pitchFamily="18" charset="0"/>
              </a:rPr>
              <a:t>.</a:t>
            </a:r>
            <a:endParaRPr lang="uk-UA" b="0" i="0" dirty="0">
              <a:solidFill>
                <a:srgbClr val="222222"/>
              </a:solidFill>
              <a:effectLst/>
              <a:latin typeface="Times New Roman" panose="02020603050405020304" pitchFamily="18" charset="0"/>
              <a:cs typeface="Times New Roman" panose="02020603050405020304" pitchFamily="18" charset="0"/>
            </a:endParaRPr>
          </a:p>
          <a:p>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итання безпеки: яким має бути укриття у закладі освіти"/>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843951" y="365125"/>
            <a:ext cx="7477330" cy="49192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903515" y="65314"/>
            <a:ext cx="10515600" cy="5635787"/>
          </a:xfrm>
        </p:spPr>
        <p:txBody>
          <a:bodyPr>
            <a:normAutofit fontScale="70000" lnSpcReduction="20000"/>
          </a:bodyPr>
          <a:lstStyle/>
          <a:p>
            <a:r>
              <a:rPr lang="uk-UA" dirty="0"/>
              <a:t>хочу також звернути увагу , що Також потенційним джерелом здійснення таких видатків можуть бути кошти резервного фонду місцевого бюджету </a:t>
            </a:r>
            <a:endParaRPr lang="uk-UA" dirty="0"/>
          </a:p>
          <a:p>
            <a:r>
              <a:rPr lang="uk-UA" dirty="0"/>
              <a:t>Постановою Кабміну від 1 березня 2022 р. № 175 затверджено Тимчасовий порядок виділення та використання коштів з резервного фонду бюджету в умовах воєнного стану. Цей Порядок прийнято відповідно до Указів Президента України від 24 лютого 2022 р. № 64 "Про введення воєнного стану в Україні" та № 69 "Про загальну мобілізацію", пункту 22 розділу </a:t>
            </a:r>
            <a:r>
              <a:rPr lang="en-GB" dirty="0"/>
              <a:t>VI "</a:t>
            </a:r>
            <a:r>
              <a:rPr lang="uk-UA" dirty="0"/>
              <a:t>Прикінцеві та перехідні положення" Бюджетного кодексу України Кабінет Міністрів України і постановляє:</a:t>
            </a:r>
            <a:endParaRPr lang="uk-UA" dirty="0"/>
          </a:p>
          <a:p>
            <a:r>
              <a:rPr lang="uk-UA" dirty="0"/>
              <a:t>Основні положення Тимчасового порядку представлено далі:</a:t>
            </a:r>
            <a:endParaRPr lang="uk-UA" dirty="0"/>
          </a:p>
          <a:p>
            <a:r>
              <a:rPr lang="uk-UA" dirty="0"/>
              <a:t>Зупинити до припинення чи скасування воєнного стану дію Порядку використання коштів резервного фонду бюджету, затвердженого постановою Кабінету Міністрів України від 29 березня 2002 р. № 415.</a:t>
            </a:r>
            <a:endParaRPr lang="uk-UA" dirty="0"/>
          </a:p>
          <a:p>
            <a:r>
              <a:rPr lang="uk-UA" dirty="0"/>
              <a:t>“Дозволено перевищення обсягу резервного фонду бюджету понад 1% обсягу видатків загального фонду відповідного бюджету (відповідно до абзацу четвертого частини першої пункту 22 Розділу </a:t>
            </a:r>
            <a:r>
              <a:rPr lang="en-GB" dirty="0"/>
              <a:t>VI «</a:t>
            </a:r>
            <a:r>
              <a:rPr lang="uk-UA" dirty="0"/>
              <a:t>Прикінцеві та перехідні положення» Бюджетного кодексу України, далі – Кодекс).</a:t>
            </a:r>
            <a:endParaRPr lang="uk-UA" dirty="0"/>
          </a:p>
          <a:p>
            <a:r>
              <a:rPr lang="uk-UA" dirty="0"/>
              <a:t>У рішенні про виділення коштів з резервного фонду зазначається:</a:t>
            </a:r>
            <a:endParaRPr lang="uk-UA" dirty="0"/>
          </a:p>
          <a:p>
            <a:r>
              <a:rPr lang="uk-UA" dirty="0"/>
              <a:t>головний розпорядник бюджетних коштів, якому виділяються кошти з резервного фонду бюджету;</a:t>
            </a:r>
            <a:endParaRPr lang="uk-UA" dirty="0"/>
          </a:p>
          <a:p>
            <a:r>
              <a:rPr lang="uk-UA" dirty="0"/>
              <a:t>напрям використання коштів з резервного фонду бюджету;</a:t>
            </a:r>
            <a:endParaRPr lang="uk-UA" dirty="0"/>
          </a:p>
          <a:p>
            <a:r>
              <a:rPr lang="uk-UA" dirty="0"/>
              <a:t>обсяг коштів, що виділяються з резервного фонду бюджету;</a:t>
            </a:r>
            <a:endParaRPr lang="uk-U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587829"/>
            <a:ext cx="10515600" cy="5589134"/>
          </a:xfrm>
        </p:spPr>
        <p:txBody>
          <a:bodyPr>
            <a:normAutofit fontScale="62500" lnSpcReduction="20000"/>
          </a:bodyPr>
          <a:lstStyle/>
          <a:p>
            <a:r>
              <a:rPr lang="uk-UA" dirty="0"/>
              <a:t>код програмної класифікації видатків та кредитування бюджету та інші умови (щодо виділення, використання, ведення обліку, звітності) у разі необхідності. Структура кодування програмної класифікації видатків та кредитування державного бюджету для бюджетних програм, видатки або кредитування за якими здійснюються за рахунок резервного фонду, для яких п’ятим знаком визначається цифра “7ˮ, може не застосовуватися;</a:t>
            </a:r>
            <a:endParaRPr lang="uk-UA" dirty="0"/>
          </a:p>
          <a:p>
            <a:r>
              <a:rPr lang="uk-UA" dirty="0"/>
              <a:t>Виділення коштів з резервного фонду бюджету здійснюється за рішенням місцевої державної адміністрації, військової адміністрації, виконавчого органу відповідної ради” .</a:t>
            </a:r>
            <a:endParaRPr lang="uk-UA" dirty="0"/>
          </a:p>
          <a:p>
            <a:r>
              <a:rPr lang="uk-UA" dirty="0"/>
              <a:t>Таким чином, згідно із зазначеним спрощеним порядком (постанова КМУ від 01.03.2022 р. №175) після прийняття виконавчим комітетом місцевої ради рішення про виділення коштів з резервного фонду місцевому бюджету:</a:t>
            </a:r>
            <a:endParaRPr lang="uk-UA" dirty="0"/>
          </a:p>
          <a:p>
            <a:r>
              <a:rPr lang="uk-UA" dirty="0"/>
              <a:t>головний розпорядник бюджетних коштів повідомляє місцевому фінансовому органу коди економічної класифікації видатків та кредитування державного бюджету і відповідні обсяги коштів згідно із зазначеним рішенням;</a:t>
            </a:r>
            <a:endParaRPr lang="uk-UA" dirty="0"/>
          </a:p>
          <a:p>
            <a:r>
              <a:rPr lang="uk-UA" dirty="0"/>
              <a:t>місцевий фінансовий орган під час визначення бюджетної програми з резервного фонду бюджету закріплює за нею коди програмної та функціональної класифікації видатків і кредитування бюджету відповідно до напряму використання коштів резервного фонду бюджету.</a:t>
            </a:r>
            <a:endParaRPr lang="uk-UA" dirty="0"/>
          </a:p>
          <a:p>
            <a:r>
              <a:rPr lang="uk-UA" dirty="0"/>
              <a:t>Таким чином, резервний фонд у період воєнного стану використовується за спрощеним порядком.</a:t>
            </a:r>
            <a:endParaRPr lang="uk-UA" dirty="0"/>
          </a:p>
          <a:p>
            <a:r>
              <a:rPr lang="uk-UA" dirty="0"/>
              <a:t>Оскільки згідно рішення Торгово-промислової палати України від 24.02.2022 введення воєнного стану є обставинами  надзвичайного характеру то витрати з резервного фонду підпадають під дію таких рішень. Проблема лише в тому , що зазвичай резервні фонди в ОМС не значні ( до 1% бюджету за законом) по факту це може бути і від 50 тис грн до 500 тис грн. в середньому)</a:t>
            </a:r>
            <a:endParaRPr lang="uk-UA" dirty="0"/>
          </a:p>
          <a:p>
            <a:endParaRPr lang="uk-U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latin typeface="+mn-lt"/>
              </a:rPr>
              <a:t>Дякую за увагу!!!</a:t>
            </a:r>
            <a:endParaRPr lang="uk-UA" dirty="0">
              <a:latin typeface="+mn-lt"/>
            </a:endParaRPr>
          </a:p>
        </p:txBody>
      </p:sp>
      <p:sp>
        <p:nvSpPr>
          <p:cNvPr id="3" name="Объект 2"/>
          <p:cNvSpPr>
            <a:spLocks noGrp="1"/>
          </p:cNvSpPr>
          <p:nvPr>
            <p:ph idx="1"/>
          </p:nvPr>
        </p:nvSpPr>
        <p:spPr/>
        <p:txBody>
          <a:bodyPr/>
          <a:lstStyle/>
          <a:p>
            <a:pPr marL="0" indent="0">
              <a:buNone/>
            </a:pPr>
            <a:r>
              <a:rPr lang="uk-UA" dirty="0"/>
              <a:t> </a:t>
            </a:r>
            <a:endParaRPr lang="uk-UA" dirty="0"/>
          </a:p>
          <a:p>
            <a:endParaRPr lang="uk-UA" dirty="0"/>
          </a:p>
          <a:p>
            <a:endParaRPr lang="uk-UA" dirty="0"/>
          </a:p>
          <a:p>
            <a:pPr marL="0" indent="0" algn="ctr">
              <a:buNone/>
            </a:pPr>
            <a:r>
              <a:rPr lang="uk-UA" dirty="0"/>
              <a:t>Відповіді на запитання</a:t>
            </a:r>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1825625"/>
            <a:ext cx="10515600" cy="3138261"/>
          </a:xfrm>
        </p:spPr>
        <p:txBody>
          <a:bodyPr/>
          <a:lstStyle/>
          <a:p>
            <a:r>
              <a:rPr lang="ru-RU" b="0" i="0" dirty="0">
                <a:solidFill>
                  <a:srgbClr val="000000"/>
                </a:solidFill>
                <a:effectLst/>
                <a:latin typeface="Times New Roman" panose="02020603050405020304" pitchFamily="18" charset="0"/>
                <a:cs typeface="Times New Roman" panose="02020603050405020304" pitchFamily="18" charset="0"/>
              </a:rPr>
              <a:t>За час </a:t>
            </a:r>
            <a:r>
              <a:rPr lang="ru-RU" b="0" i="0" dirty="0" err="1">
                <a:solidFill>
                  <a:srgbClr val="000000"/>
                </a:solidFill>
                <a:effectLst/>
                <a:latin typeface="Times New Roman" panose="02020603050405020304" pitchFamily="18" charset="0"/>
                <a:cs typeface="Times New Roman" panose="02020603050405020304" pitchFamily="18" charset="0"/>
              </a:rPr>
              <a:t>війни</a:t>
            </a:r>
            <a:r>
              <a:rPr lang="ru-RU" b="0" i="0" dirty="0">
                <a:solidFill>
                  <a:srgbClr val="000000"/>
                </a:solidFill>
                <a:effectLst/>
                <a:latin typeface="Times New Roman" panose="02020603050405020304" pitchFamily="18" charset="0"/>
                <a:cs typeface="Times New Roman" panose="02020603050405020304" pitchFamily="18" charset="0"/>
              </a:rPr>
              <a:t>, станом на 4 червня, </a:t>
            </a:r>
            <a:r>
              <a:rPr lang="ru-RU" b="0" i="0" dirty="0" err="1">
                <a:solidFill>
                  <a:srgbClr val="000000"/>
                </a:solidFill>
                <a:effectLst/>
                <a:latin typeface="Times New Roman" panose="02020603050405020304" pitchFamily="18" charset="0"/>
                <a:cs typeface="Times New Roman" panose="02020603050405020304" pitchFamily="18" charset="0"/>
              </a:rPr>
              <a:t>було</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пошкоджено</a:t>
            </a:r>
            <a:r>
              <a:rPr lang="ru-RU" b="0" i="0" dirty="0">
                <a:solidFill>
                  <a:srgbClr val="000000"/>
                </a:solidFill>
                <a:effectLst/>
                <a:latin typeface="Times New Roman" panose="02020603050405020304" pitchFamily="18" charset="0"/>
                <a:cs typeface="Times New Roman" panose="02020603050405020304" pitchFamily="18" charset="0"/>
              </a:rPr>
              <a:t> 1939 </a:t>
            </a:r>
            <a:r>
              <a:rPr lang="ru-RU" b="0" i="0" dirty="0" err="1">
                <a:solidFill>
                  <a:srgbClr val="000000"/>
                </a:solidFill>
                <a:effectLst/>
                <a:latin typeface="Times New Roman" panose="02020603050405020304" pitchFamily="18" charset="0"/>
                <a:cs typeface="Times New Roman" panose="02020603050405020304" pitchFamily="18" charset="0"/>
              </a:rPr>
              <a:t>закладів</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освіти</a:t>
            </a:r>
            <a:r>
              <a:rPr lang="ru-RU" b="0" i="0" dirty="0">
                <a:solidFill>
                  <a:srgbClr val="000000"/>
                </a:solidFill>
                <a:effectLst/>
                <a:latin typeface="Times New Roman" panose="02020603050405020304" pitchFamily="18" charset="0"/>
                <a:cs typeface="Times New Roman" panose="02020603050405020304" pitchFamily="18" charset="0"/>
              </a:rPr>
              <a:t>, 184 з них </a:t>
            </a:r>
            <a:r>
              <a:rPr lang="ru-RU" b="0" i="0" dirty="0" err="1">
                <a:solidFill>
                  <a:srgbClr val="000000"/>
                </a:solidFill>
                <a:effectLst/>
                <a:latin typeface="Times New Roman" panose="02020603050405020304" pitchFamily="18" charset="0"/>
                <a:cs typeface="Times New Roman" panose="02020603050405020304" pitchFamily="18" charset="0"/>
              </a:rPr>
              <a:t>повністю</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знищено</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Під</a:t>
            </a:r>
            <a:r>
              <a:rPr lang="ru-RU" b="0" i="0" dirty="0">
                <a:solidFill>
                  <a:srgbClr val="000000"/>
                </a:solidFill>
                <a:effectLst/>
                <a:latin typeface="Times New Roman" panose="02020603050405020304" pitchFamily="18" charset="0"/>
                <a:cs typeface="Times New Roman" panose="02020603050405020304" pitchFamily="18" charset="0"/>
              </a:rPr>
              <a:t> час </a:t>
            </a:r>
            <a:r>
              <a:rPr lang="ru-RU" b="0" i="0" dirty="0" err="1">
                <a:solidFill>
                  <a:srgbClr val="000000"/>
                </a:solidFill>
                <a:effectLst/>
                <a:latin typeface="Times New Roman" panose="02020603050405020304" pitchFamily="18" charset="0"/>
                <a:cs typeface="Times New Roman" panose="02020603050405020304" pitchFamily="18" charset="0"/>
              </a:rPr>
              <a:t>відновлення</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зруйнованих</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закладів</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освіти</a:t>
            </a:r>
            <a:r>
              <a:rPr lang="ru-RU" b="0" i="0" dirty="0">
                <a:solidFill>
                  <a:srgbClr val="000000"/>
                </a:solidFill>
                <a:effectLst/>
                <a:latin typeface="Times New Roman" panose="02020603050405020304" pitchFamily="18" charset="0"/>
                <a:cs typeface="Times New Roman" panose="02020603050405020304" pitchFamily="18" charset="0"/>
              </a:rPr>
              <a:t> та </a:t>
            </a:r>
            <a:r>
              <a:rPr lang="ru-RU" b="0" i="0" dirty="0" err="1">
                <a:solidFill>
                  <a:srgbClr val="000000"/>
                </a:solidFill>
                <a:effectLst/>
                <a:latin typeface="Times New Roman" panose="02020603050405020304" pitchFamily="18" charset="0"/>
                <a:cs typeface="Times New Roman" panose="02020603050405020304" pitchFamily="18" charset="0"/>
              </a:rPr>
              <a:t>будівництва</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нових</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варто</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обов’язково</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враховувати</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що</a:t>
            </a:r>
            <a:r>
              <a:rPr lang="ru-RU" b="0" i="0" dirty="0">
                <a:solidFill>
                  <a:srgbClr val="000000"/>
                </a:solidFill>
                <a:effectLst/>
                <a:latin typeface="Times New Roman" panose="02020603050405020304" pitchFamily="18" charset="0"/>
                <a:cs typeface="Times New Roman" panose="02020603050405020304" pitchFamily="18" charset="0"/>
              </a:rPr>
              <a:t> в кожному з </a:t>
            </a:r>
            <a:r>
              <a:rPr lang="ru-RU" b="0" i="0" dirty="0" err="1">
                <a:solidFill>
                  <a:srgbClr val="000000"/>
                </a:solidFill>
                <a:effectLst/>
                <a:latin typeface="Times New Roman" panose="02020603050405020304" pitchFamily="18" charset="0"/>
                <a:cs typeface="Times New Roman" panose="02020603050405020304" pitchFamily="18" charset="0"/>
              </a:rPr>
              <a:t>цих</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закладів</a:t>
            </a:r>
            <a:r>
              <a:rPr lang="ru-RU" b="0" i="0" dirty="0">
                <a:solidFill>
                  <a:srgbClr val="000000"/>
                </a:solidFill>
                <a:effectLst/>
                <a:latin typeface="Times New Roman" panose="02020603050405020304" pitchFamily="18" charset="0"/>
                <a:cs typeface="Times New Roman" panose="02020603050405020304" pitchFamily="18" charset="0"/>
              </a:rPr>
              <a:t> повинно </a:t>
            </a:r>
            <a:r>
              <a:rPr lang="ru-RU" b="0" i="0" dirty="0" err="1">
                <a:solidFill>
                  <a:srgbClr val="000000"/>
                </a:solidFill>
                <a:effectLst/>
                <a:latin typeface="Times New Roman" panose="02020603050405020304" pitchFamily="18" charset="0"/>
                <a:cs typeface="Times New Roman" panose="02020603050405020304" pitchFamily="18" charset="0"/>
              </a:rPr>
              <a:t>будуватися</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сховище</a:t>
            </a:r>
            <a:r>
              <a:rPr lang="ru-RU" b="0" i="0" dirty="0">
                <a:solidFill>
                  <a:srgbClr val="000000"/>
                </a:solidFill>
                <a:effectLst/>
                <a:latin typeface="Times New Roman" panose="02020603050405020304" pitchFamily="18" charset="0"/>
                <a:cs typeface="Times New Roman" panose="02020603050405020304" pitchFamily="18" charset="0"/>
              </a:rPr>
              <a:t>, і </a:t>
            </a:r>
            <a:r>
              <a:rPr lang="ru-RU" b="0" i="0" dirty="0" err="1">
                <a:solidFill>
                  <a:srgbClr val="000000"/>
                </a:solidFill>
                <a:effectLst/>
                <a:latin typeface="Times New Roman" panose="02020603050405020304" pitchFamily="18" charset="0"/>
                <a:cs typeface="Times New Roman" panose="02020603050405020304" pitchFamily="18" charset="0"/>
              </a:rPr>
              <a:t>це</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сховище</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має</a:t>
            </a:r>
            <a:r>
              <a:rPr lang="ru-RU" b="0" i="0" dirty="0">
                <a:solidFill>
                  <a:srgbClr val="000000"/>
                </a:solidFill>
                <a:effectLst/>
                <a:latin typeface="Times New Roman" panose="02020603050405020304" pitchFamily="18" charset="0"/>
                <a:cs typeface="Times New Roman" panose="02020603050405020304" pitchFamily="18" charset="0"/>
              </a:rPr>
              <a:t> не просто бути, а й </a:t>
            </a:r>
            <a:r>
              <a:rPr lang="ru-RU" b="0" i="0" dirty="0" err="1">
                <a:solidFill>
                  <a:srgbClr val="000000"/>
                </a:solidFill>
                <a:effectLst/>
                <a:latin typeface="Times New Roman" panose="02020603050405020304" pitchFamily="18" charset="0"/>
                <a:cs typeface="Times New Roman" panose="02020603050405020304" pitchFamily="18" charset="0"/>
              </a:rPr>
              <a:t>відповідати</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визначеним</a:t>
            </a:r>
            <a:r>
              <a:rPr lang="ru-RU" b="0" i="0" dirty="0">
                <a:solidFill>
                  <a:srgbClr val="000000"/>
                </a:solidFill>
                <a:effectLst/>
                <a:latin typeface="Times New Roman" panose="02020603050405020304" pitchFamily="18" charset="0"/>
                <a:cs typeface="Times New Roman" panose="02020603050405020304" pitchFamily="18" charset="0"/>
              </a:rPr>
              <a:t> для </a:t>
            </a:r>
            <a:r>
              <a:rPr lang="ru-RU" b="0" i="0" dirty="0" err="1">
                <a:solidFill>
                  <a:srgbClr val="000000"/>
                </a:solidFill>
                <a:effectLst/>
                <a:latin typeface="Times New Roman" panose="02020603050405020304" pitchFamily="18" charset="0"/>
                <a:cs typeface="Times New Roman" panose="02020603050405020304" pitchFamily="18" charset="0"/>
              </a:rPr>
              <a:t>будівель</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цивільного</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захисту</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вимогам</a:t>
            </a:r>
            <a:r>
              <a:rPr lang="ru-RU" b="0" i="0" dirty="0">
                <a:solidFill>
                  <a:srgbClr val="000000"/>
                </a:solidFill>
                <a:effectLst/>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76943" y="603315"/>
            <a:ext cx="10515600" cy="2466456"/>
          </a:xfrm>
        </p:spPr>
        <p:txBody>
          <a:bodyPr/>
          <a:lstStyle/>
          <a:p>
            <a:pPr algn="l"/>
            <a:r>
              <a:rPr lang="uk-UA" b="0" i="0" dirty="0">
                <a:solidFill>
                  <a:srgbClr val="000000"/>
                </a:solidFill>
                <a:effectLst/>
                <a:latin typeface="Arial" panose="020B0604020202020204" pitchFamily="34" charset="0"/>
              </a:rPr>
              <a:t>Головне під час навчання та роботи – це життя та здоров’я учасників освітнього процесу, тому перша вимога – це їхня безпека.</a:t>
            </a:r>
            <a:endParaRPr lang="uk-UA" b="0" i="0" dirty="0">
              <a:solidFill>
                <a:srgbClr val="000000"/>
              </a:solidFill>
              <a:effectLst/>
              <a:latin typeface="Arial" panose="020B0604020202020204" pitchFamily="34" charset="0"/>
            </a:endParaRPr>
          </a:p>
          <a:p>
            <a:pPr algn="l"/>
            <a:r>
              <a:rPr lang="uk-UA" b="0" i="0" dirty="0">
                <a:solidFill>
                  <a:srgbClr val="000000"/>
                </a:solidFill>
                <a:effectLst/>
                <a:latin typeface="Arial" panose="020B0604020202020204" pitchFamily="34" charset="0"/>
              </a:rPr>
              <a:t>Наразі розглядають різні варіанти організації освітнього процесу: у дистанційному, очному чи змішаному форматі.</a:t>
            </a:r>
            <a:endParaRPr lang="uk-UA" b="0" i="0" dirty="0">
              <a:solidFill>
                <a:srgbClr val="000000"/>
              </a:solidFill>
              <a:effectLst/>
              <a:latin typeface="Arial" panose="020B0604020202020204" pitchFamily="34" charset="0"/>
            </a:endParaRPr>
          </a:p>
          <a:p>
            <a:endParaRPr lang="uk-UA" dirty="0"/>
          </a:p>
        </p:txBody>
      </p:sp>
      <p:pic>
        <p:nvPicPr>
          <p:cNvPr id="3076" name="Picture 4" descr="Усі заклади освіти Києва забезпечені укриттям, а керівники проінструктовані  щодо дій у разі НС, – КМД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62669" y="3613739"/>
            <a:ext cx="2920482" cy="16300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У КМДА запевняють: діти – у безпеці, всі заклади освіти Києва мають місця  для укриття в разі загроз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17" y="3643576"/>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Дистанційне навчання – Житомирський професійний ліц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828" y="3613739"/>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38200" y="690466"/>
            <a:ext cx="10515600" cy="5486498"/>
          </a:xfrm>
        </p:spPr>
        <p:txBody>
          <a:bodyPr>
            <a:normAutofit lnSpcReduction="10000"/>
          </a:bodyPr>
          <a:lstStyle/>
          <a:p>
            <a:pPr algn="l"/>
            <a:r>
              <a:rPr lang="ru-RU" sz="2600" b="0" i="0" dirty="0" err="1">
                <a:solidFill>
                  <a:srgbClr val="000000"/>
                </a:solidFill>
                <a:effectLst/>
                <a:latin typeface="Times New Roman" panose="02020603050405020304" pitchFamily="18" charset="0"/>
                <a:cs typeface="Times New Roman" panose="02020603050405020304" pitchFamily="18" charset="0"/>
              </a:rPr>
              <a:t>Зрозуміло</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що</a:t>
            </a:r>
            <a:r>
              <a:rPr lang="ru-RU" sz="2600" b="0" i="0" dirty="0">
                <a:solidFill>
                  <a:srgbClr val="000000"/>
                </a:solidFill>
                <a:effectLst/>
                <a:latin typeface="Times New Roman" panose="02020603050405020304" pitchFamily="18" charset="0"/>
                <a:cs typeface="Times New Roman" panose="02020603050405020304" pitchFamily="18" charset="0"/>
              </a:rPr>
              <a:t> у зонах </a:t>
            </a:r>
            <a:r>
              <a:rPr lang="ru-RU" sz="2600" b="0" i="0" dirty="0" err="1">
                <a:solidFill>
                  <a:srgbClr val="000000"/>
                </a:solidFill>
                <a:effectLst/>
                <a:latin typeface="Times New Roman" panose="02020603050405020304" pitchFamily="18" charset="0"/>
                <a:cs typeface="Times New Roman" panose="02020603050405020304" pitchFamily="18" charset="0"/>
              </a:rPr>
              <a:t>бойових</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дій</a:t>
            </a:r>
            <a:r>
              <a:rPr lang="ru-RU" sz="2600" b="0" i="0" dirty="0">
                <a:solidFill>
                  <a:srgbClr val="000000"/>
                </a:solidFill>
                <a:effectLst/>
                <a:latin typeface="Times New Roman" panose="02020603050405020304" pitchFamily="18" charset="0"/>
                <a:cs typeface="Times New Roman" panose="02020603050405020304" pitchFamily="18" charset="0"/>
              </a:rPr>
              <a:t> та на </a:t>
            </a:r>
            <a:r>
              <a:rPr lang="ru-RU" sz="2600" b="0" i="0" dirty="0" err="1">
                <a:solidFill>
                  <a:srgbClr val="000000"/>
                </a:solidFill>
                <a:effectLst/>
                <a:latin typeface="Times New Roman" panose="02020603050405020304" pitchFamily="18" charset="0"/>
                <a:cs typeface="Times New Roman" panose="02020603050405020304" pitchFamily="18" charset="0"/>
              </a:rPr>
              <a:t>прилеглих</a:t>
            </a:r>
            <a:r>
              <a:rPr lang="ru-RU" sz="2600" b="0" i="0" dirty="0">
                <a:solidFill>
                  <a:srgbClr val="000000"/>
                </a:solidFill>
                <a:effectLst/>
                <a:latin typeface="Times New Roman" panose="02020603050405020304" pitchFamily="18" charset="0"/>
                <a:cs typeface="Times New Roman" panose="02020603050405020304" pitchFamily="18" charset="0"/>
              </a:rPr>
              <a:t> до них </a:t>
            </a:r>
            <a:r>
              <a:rPr lang="ru-RU" sz="2600" b="0" i="0" dirty="0" err="1">
                <a:solidFill>
                  <a:srgbClr val="000000"/>
                </a:solidFill>
                <a:effectLst/>
                <a:latin typeface="Times New Roman" panose="02020603050405020304" pitchFamily="18" charset="0"/>
                <a:cs typeface="Times New Roman" panose="02020603050405020304" pitchFamily="18" charset="0"/>
              </a:rPr>
              <a:t>територіях</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навчання</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можливе</a:t>
            </a:r>
            <a:r>
              <a:rPr lang="ru-RU" sz="2600" b="0" i="0" dirty="0">
                <a:solidFill>
                  <a:srgbClr val="000000"/>
                </a:solidFill>
                <a:effectLst/>
                <a:latin typeface="Times New Roman" panose="02020603050405020304" pitchFamily="18" charset="0"/>
                <a:cs typeface="Times New Roman" panose="02020603050405020304" pitchFamily="18" charset="0"/>
              </a:rPr>
              <a:t> у </a:t>
            </a:r>
            <a:r>
              <a:rPr lang="ru-RU" sz="2600" b="0" i="0" dirty="0" err="1">
                <a:solidFill>
                  <a:srgbClr val="000000"/>
                </a:solidFill>
                <a:effectLst/>
                <a:latin typeface="Times New Roman" panose="02020603050405020304" pitchFamily="18" charset="0"/>
                <a:cs typeface="Times New Roman" panose="02020603050405020304" pitchFamily="18" charset="0"/>
              </a:rPr>
              <a:t>дистанційному</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форматі</a:t>
            </a:r>
            <a:r>
              <a:rPr lang="ru-RU" sz="2600" b="0" i="0" dirty="0">
                <a:solidFill>
                  <a:srgbClr val="000000"/>
                </a:solidFill>
                <a:effectLst/>
                <a:latin typeface="Times New Roman" panose="02020603050405020304" pitchFamily="18" charset="0"/>
                <a:cs typeface="Times New Roman" panose="02020603050405020304" pitchFamily="18" charset="0"/>
              </a:rPr>
              <a:t>. На </a:t>
            </a:r>
            <a:r>
              <a:rPr lang="ru-RU" sz="2600" b="0" i="0" dirty="0" err="1">
                <a:solidFill>
                  <a:srgbClr val="000000"/>
                </a:solidFill>
                <a:effectLst/>
                <a:latin typeface="Times New Roman" panose="02020603050405020304" pitchFamily="18" charset="0"/>
                <a:cs typeface="Times New Roman" panose="02020603050405020304" pitchFamily="18" charset="0"/>
              </a:rPr>
              <a:t>іншій</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території</a:t>
            </a:r>
            <a:r>
              <a:rPr lang="ru-RU" sz="2600" b="0" i="0" dirty="0">
                <a:solidFill>
                  <a:srgbClr val="000000"/>
                </a:solidFill>
                <a:effectLst/>
                <a:latin typeface="Times New Roman" panose="02020603050405020304" pitchFamily="18" charset="0"/>
                <a:cs typeface="Times New Roman" panose="02020603050405020304" pitchFamily="18" charset="0"/>
              </a:rPr>
              <a:t> є </a:t>
            </a:r>
            <a:r>
              <a:rPr lang="ru-RU" sz="2600" b="0" i="0" dirty="0" err="1">
                <a:solidFill>
                  <a:srgbClr val="000000"/>
                </a:solidFill>
                <a:effectLst/>
                <a:latin typeface="Times New Roman" panose="02020603050405020304" pitchFamily="18" charset="0"/>
                <a:cs typeface="Times New Roman" panose="02020603050405020304" pitchFamily="18" charset="0"/>
              </a:rPr>
              <a:t>можливість</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здійснювати</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очне</a:t>
            </a:r>
            <a:r>
              <a:rPr lang="ru-RU" sz="2600" b="0" i="0" dirty="0">
                <a:solidFill>
                  <a:srgbClr val="000000"/>
                </a:solidFill>
                <a:effectLst/>
                <a:latin typeface="Times New Roman" panose="02020603050405020304" pitchFamily="18" charset="0"/>
                <a:cs typeface="Times New Roman" panose="02020603050405020304" pitchFamily="18" charset="0"/>
              </a:rPr>
              <a:t> та </a:t>
            </a:r>
            <a:r>
              <a:rPr lang="ru-RU" sz="2600" b="0" i="0" dirty="0" err="1">
                <a:solidFill>
                  <a:srgbClr val="000000"/>
                </a:solidFill>
                <a:effectLst/>
                <a:latin typeface="Times New Roman" panose="02020603050405020304" pitchFamily="18" charset="0"/>
                <a:cs typeface="Times New Roman" panose="02020603050405020304" pitchFamily="18" charset="0"/>
              </a:rPr>
              <a:t>змішане</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навчання</a:t>
            </a:r>
            <a:r>
              <a:rPr lang="ru-RU" sz="2600" b="0" i="0" dirty="0">
                <a:solidFill>
                  <a:srgbClr val="000000"/>
                </a:solidFill>
                <a:effectLst/>
                <a:latin typeface="Times New Roman" panose="02020603050405020304" pitchFamily="18" charset="0"/>
                <a:cs typeface="Times New Roman" panose="02020603050405020304" pitchFamily="18" charset="0"/>
              </a:rPr>
              <a:t>, але за </a:t>
            </a:r>
            <a:r>
              <a:rPr lang="ru-RU" sz="2600" b="0" i="0" dirty="0" err="1">
                <a:solidFill>
                  <a:srgbClr val="000000"/>
                </a:solidFill>
                <a:effectLst/>
                <a:latin typeface="Times New Roman" panose="02020603050405020304" pitchFamily="18" charset="0"/>
                <a:cs typeface="Times New Roman" panose="02020603050405020304" pitchFamily="18" charset="0"/>
              </a:rPr>
              <a:t>умови</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наявності</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укриття</a:t>
            </a:r>
            <a:r>
              <a:rPr lang="ru-RU" sz="2600" b="0" i="0" dirty="0">
                <a:solidFill>
                  <a:srgbClr val="000000"/>
                </a:solidFill>
                <a:effectLst/>
                <a:latin typeface="Times New Roman" panose="02020603050405020304" pitchFamily="18" charset="0"/>
                <a:cs typeface="Times New Roman" panose="02020603050405020304" pitchFamily="18" charset="0"/>
              </a:rPr>
              <a:t> у </a:t>
            </a:r>
            <a:r>
              <a:rPr lang="ru-RU" sz="2600" b="0" i="0" dirty="0" err="1">
                <a:solidFill>
                  <a:srgbClr val="000000"/>
                </a:solidFill>
                <a:effectLst/>
                <a:latin typeface="Times New Roman" panose="02020603050405020304" pitchFamily="18" charset="0"/>
                <a:cs typeface="Times New Roman" panose="02020603050405020304" pitchFamily="18" charset="0"/>
              </a:rPr>
              <a:t>закладі</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освіти</a:t>
            </a:r>
            <a:r>
              <a:rPr lang="ru-RU" sz="2600" b="0" i="0" dirty="0">
                <a:solidFill>
                  <a:srgbClr val="000000"/>
                </a:solidFill>
                <a:effectLst/>
                <a:latin typeface="Times New Roman" panose="02020603050405020304" pitchFamily="18" charset="0"/>
                <a:cs typeface="Times New Roman" panose="02020603050405020304" pitchFamily="18" charset="0"/>
              </a:rPr>
              <a:t>.</a:t>
            </a:r>
            <a:endParaRPr lang="ru-RU" sz="2600" b="0" i="0" dirty="0">
              <a:solidFill>
                <a:srgbClr val="000000"/>
              </a:solidFill>
              <a:effectLst/>
              <a:latin typeface="Times New Roman" panose="02020603050405020304" pitchFamily="18" charset="0"/>
              <a:cs typeface="Times New Roman" panose="02020603050405020304" pitchFamily="18" charset="0"/>
            </a:endParaRPr>
          </a:p>
          <a:p>
            <a:pPr algn="l"/>
            <a:r>
              <a:rPr lang="ru-RU" sz="2600" b="0" i="0" dirty="0">
                <a:solidFill>
                  <a:srgbClr val="000000"/>
                </a:solidFill>
                <a:effectLst/>
                <a:latin typeface="Times New Roman" panose="02020603050405020304" pitchFamily="18" charset="0"/>
                <a:cs typeface="Times New Roman" panose="02020603050405020304" pitchFamily="18" charset="0"/>
              </a:rPr>
              <a:t>При </a:t>
            </a:r>
            <a:r>
              <a:rPr lang="ru-RU" sz="2600" b="0" i="0" dirty="0" err="1">
                <a:solidFill>
                  <a:srgbClr val="000000"/>
                </a:solidFill>
                <a:effectLst/>
                <a:latin typeface="Times New Roman" panose="02020603050405020304" pitchFamily="18" charset="0"/>
                <a:cs typeface="Times New Roman" panose="02020603050405020304" pitchFamily="18" charset="0"/>
              </a:rPr>
              <a:t>організації</a:t>
            </a:r>
            <a:r>
              <a:rPr lang="ru-RU" sz="2600" b="0" i="0" dirty="0">
                <a:solidFill>
                  <a:srgbClr val="000000"/>
                </a:solidFill>
                <a:effectLst/>
                <a:latin typeface="Times New Roman" panose="02020603050405020304" pitchFamily="18" charset="0"/>
                <a:cs typeface="Times New Roman" panose="02020603050405020304" pitchFamily="18" charset="0"/>
              </a:rPr>
              <a:t> офлайн </a:t>
            </a:r>
            <a:r>
              <a:rPr lang="ru-RU" sz="2600" b="0" i="0" dirty="0" err="1">
                <a:solidFill>
                  <a:srgbClr val="000000"/>
                </a:solidFill>
                <a:effectLst/>
                <a:latin typeface="Times New Roman" panose="02020603050405020304" pitchFamily="18" charset="0"/>
                <a:cs typeface="Times New Roman" panose="02020603050405020304" pitchFamily="18" charset="0"/>
              </a:rPr>
              <a:t>навчання</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необхідно</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враховувати</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спроможність</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укриття</a:t>
            </a:r>
            <a:r>
              <a:rPr lang="ru-RU" sz="2600" b="0" i="0" dirty="0">
                <a:solidFill>
                  <a:srgbClr val="000000"/>
                </a:solidFill>
                <a:effectLst/>
                <a:latin typeface="Times New Roman" panose="02020603050405020304" pitchFamily="18" charset="0"/>
                <a:cs typeface="Times New Roman" panose="02020603050405020304" pitchFamily="18" charset="0"/>
              </a:rPr>
              <a:t> – на </a:t>
            </a:r>
            <a:r>
              <a:rPr lang="ru-RU" sz="2600" b="0" i="0" dirty="0" err="1">
                <a:solidFill>
                  <a:srgbClr val="000000"/>
                </a:solidFill>
                <a:effectLst/>
                <a:latin typeface="Times New Roman" panose="02020603050405020304" pitchFamily="18" charset="0"/>
                <a:cs typeface="Times New Roman" panose="02020603050405020304" pitchFamily="18" charset="0"/>
              </a:rPr>
              <a:t>скільки</a:t>
            </a:r>
            <a:r>
              <a:rPr lang="ru-RU" sz="2600" b="0" i="0" dirty="0">
                <a:solidFill>
                  <a:srgbClr val="000000"/>
                </a:solidFill>
                <a:effectLst/>
                <a:latin typeface="Times New Roman" panose="02020603050405020304" pitchFamily="18" charset="0"/>
                <a:cs typeface="Times New Roman" panose="02020603050405020304" pitchFamily="18" charset="0"/>
              </a:rPr>
              <a:t> людей </a:t>
            </a:r>
            <a:r>
              <a:rPr lang="ru-RU" sz="2600" b="0" i="0" dirty="0" err="1">
                <a:solidFill>
                  <a:srgbClr val="000000"/>
                </a:solidFill>
                <a:effectLst/>
                <a:latin typeface="Times New Roman" panose="02020603050405020304" pitchFamily="18" charset="0"/>
                <a:cs typeface="Times New Roman" panose="02020603050405020304" pitchFamily="18" charset="0"/>
              </a:rPr>
              <a:t>воно</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розраховане</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Необхідно</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складати</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розклад</a:t>
            </a:r>
            <a:r>
              <a:rPr lang="ru-RU" sz="2600" b="0" i="0" dirty="0">
                <a:solidFill>
                  <a:srgbClr val="000000"/>
                </a:solidFill>
                <a:effectLst/>
                <a:latin typeface="Times New Roman" panose="02020603050405020304" pitchFamily="18" charset="0"/>
                <a:cs typeface="Times New Roman" panose="02020603050405020304" pitchFamily="18" charset="0"/>
              </a:rPr>
              <a:t> так, </a:t>
            </a:r>
            <a:r>
              <a:rPr lang="ru-RU" sz="2600" b="0" i="0" dirty="0" err="1">
                <a:solidFill>
                  <a:srgbClr val="000000"/>
                </a:solidFill>
                <a:effectLst/>
                <a:latin typeface="Times New Roman" panose="02020603050405020304" pitchFamily="18" charset="0"/>
                <a:cs typeface="Times New Roman" panose="02020603050405020304" pitchFamily="18" charset="0"/>
              </a:rPr>
              <a:t>щоб</a:t>
            </a:r>
            <a:r>
              <a:rPr lang="ru-RU" sz="2600" b="0" i="0" dirty="0">
                <a:solidFill>
                  <a:srgbClr val="000000"/>
                </a:solidFill>
                <a:effectLst/>
                <a:latin typeface="Times New Roman" panose="02020603050405020304" pitchFamily="18" charset="0"/>
                <a:cs typeface="Times New Roman" panose="02020603050405020304" pitchFamily="18" charset="0"/>
              </a:rPr>
              <a:t> не </a:t>
            </a:r>
            <a:r>
              <a:rPr lang="ru-RU" sz="2600" b="0" i="0" dirty="0" err="1">
                <a:solidFill>
                  <a:srgbClr val="000000"/>
                </a:solidFill>
                <a:effectLst/>
                <a:latin typeface="Times New Roman" panose="02020603050405020304" pitchFamily="18" charset="0"/>
                <a:cs typeface="Times New Roman" panose="02020603050405020304" pitchFamily="18" charset="0"/>
              </a:rPr>
              <a:t>перевищувати</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одночасну</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присутність</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учасників</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освітнього</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процесу</a:t>
            </a:r>
            <a:r>
              <a:rPr lang="ru-RU" sz="2600" b="0" i="0" dirty="0">
                <a:solidFill>
                  <a:srgbClr val="000000"/>
                </a:solidFill>
                <a:effectLst/>
                <a:latin typeface="Times New Roman" panose="02020603050405020304" pitchFamily="18" charset="0"/>
                <a:cs typeface="Times New Roman" panose="02020603050405020304" pitchFamily="18" charset="0"/>
              </a:rPr>
              <a:t> в </a:t>
            </a:r>
            <a:r>
              <a:rPr lang="ru-RU" sz="2600" b="0" i="0" dirty="0" err="1">
                <a:solidFill>
                  <a:srgbClr val="000000"/>
                </a:solidFill>
                <a:effectLst/>
                <a:latin typeface="Times New Roman" panose="02020603050405020304" pitchFamily="18" charset="0"/>
                <a:cs typeface="Times New Roman" panose="02020603050405020304" pitchFamily="18" charset="0"/>
              </a:rPr>
              <a:t>закладі</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освіти</a:t>
            </a:r>
            <a:r>
              <a:rPr lang="ru-RU" sz="2600" b="0" i="0" dirty="0">
                <a:solidFill>
                  <a:srgbClr val="000000"/>
                </a:solidFill>
                <a:effectLst/>
                <a:latin typeface="Times New Roman" panose="02020603050405020304" pitchFamily="18" charset="0"/>
                <a:cs typeface="Times New Roman" panose="02020603050405020304" pitchFamily="18" charset="0"/>
              </a:rPr>
              <a:t> відповідно до </a:t>
            </a:r>
            <a:r>
              <a:rPr lang="ru-RU" sz="2600" b="0" i="0" dirty="0" err="1">
                <a:solidFill>
                  <a:srgbClr val="000000"/>
                </a:solidFill>
                <a:effectLst/>
                <a:latin typeface="Times New Roman" panose="02020603050405020304" pitchFamily="18" charset="0"/>
                <a:cs typeface="Times New Roman" panose="02020603050405020304" pitchFamily="18" charset="0"/>
              </a:rPr>
              <a:t>спроможності</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укриття</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Щоб</a:t>
            </a:r>
            <a:r>
              <a:rPr lang="ru-RU" sz="2600" b="0" i="0" dirty="0">
                <a:solidFill>
                  <a:srgbClr val="000000"/>
                </a:solidFill>
                <a:effectLst/>
                <a:latin typeface="Times New Roman" panose="02020603050405020304" pitchFamily="18" charset="0"/>
                <a:cs typeface="Times New Roman" panose="02020603050405020304" pitchFamily="18" charset="0"/>
              </a:rPr>
              <a:t> при </a:t>
            </a:r>
            <a:r>
              <a:rPr lang="ru-RU" sz="2600" b="0" i="0" dirty="0" err="1">
                <a:solidFill>
                  <a:srgbClr val="000000"/>
                </a:solidFill>
                <a:effectLst/>
                <a:latin typeface="Times New Roman" panose="02020603050405020304" pitchFamily="18" charset="0"/>
                <a:cs typeface="Times New Roman" panose="02020603050405020304" pitchFamily="18" charset="0"/>
              </a:rPr>
              <a:t>повітряній</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тривозі</a:t>
            </a:r>
            <a:r>
              <a:rPr lang="ru-RU" sz="2600" b="0" i="0" dirty="0">
                <a:solidFill>
                  <a:srgbClr val="000000"/>
                </a:solidFill>
                <a:effectLst/>
                <a:latin typeface="Times New Roman" panose="02020603050405020304" pitchFamily="18" charset="0"/>
                <a:cs typeface="Times New Roman" panose="02020603050405020304" pitchFamily="18" charset="0"/>
              </a:rPr>
              <a:t> в </a:t>
            </a:r>
            <a:r>
              <a:rPr lang="ru-RU" sz="2600" b="0" i="0" dirty="0" err="1">
                <a:solidFill>
                  <a:srgbClr val="000000"/>
                </a:solidFill>
                <a:effectLst/>
                <a:latin typeface="Times New Roman" panose="02020603050405020304" pitchFamily="18" charset="0"/>
                <a:cs typeface="Times New Roman" panose="02020603050405020304" pitchFamily="18" charset="0"/>
              </a:rPr>
              <a:t>укритті</a:t>
            </a:r>
            <a:r>
              <a:rPr lang="ru-RU" sz="2600" b="0" i="0" dirty="0">
                <a:solidFill>
                  <a:srgbClr val="000000"/>
                </a:solidFill>
                <a:effectLst/>
                <a:latin typeface="Times New Roman" panose="02020603050405020304" pitchFamily="18" charset="0"/>
                <a:cs typeface="Times New Roman" panose="02020603050405020304" pitchFamily="18" charset="0"/>
              </a:rPr>
              <a:t> могли </a:t>
            </a:r>
            <a:r>
              <a:rPr lang="ru-RU" sz="2600" b="0" i="0" dirty="0" err="1">
                <a:solidFill>
                  <a:srgbClr val="000000"/>
                </a:solidFill>
                <a:effectLst/>
                <a:latin typeface="Times New Roman" panose="02020603050405020304" pitchFamily="18" charset="0"/>
                <a:cs typeface="Times New Roman" panose="02020603050405020304" pitchFamily="18" charset="0"/>
              </a:rPr>
              <a:t>одночасно</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розміститися</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всі</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хто</a:t>
            </a:r>
            <a:r>
              <a:rPr lang="ru-RU" sz="2600" b="0" i="0" dirty="0">
                <a:solidFill>
                  <a:srgbClr val="000000"/>
                </a:solidFill>
                <a:effectLst/>
                <a:latin typeface="Times New Roman" panose="02020603050405020304" pitchFamily="18" charset="0"/>
                <a:cs typeface="Times New Roman" panose="02020603050405020304" pitchFamily="18" charset="0"/>
              </a:rPr>
              <a:t> в </a:t>
            </a:r>
            <a:r>
              <a:rPr lang="ru-RU" sz="2600" b="0" i="0" dirty="0" err="1">
                <a:solidFill>
                  <a:srgbClr val="000000"/>
                </a:solidFill>
                <a:effectLst/>
                <a:latin typeface="Times New Roman" panose="02020603050405020304" pitchFamily="18" charset="0"/>
                <a:cs typeface="Times New Roman" panose="02020603050405020304" pitchFamily="18" charset="0"/>
              </a:rPr>
              <a:t>цей</a:t>
            </a:r>
            <a:r>
              <a:rPr lang="ru-RU" sz="2600" b="0" i="0" dirty="0">
                <a:solidFill>
                  <a:srgbClr val="000000"/>
                </a:solidFill>
                <a:effectLst/>
                <a:latin typeface="Times New Roman" panose="02020603050405020304" pitchFamily="18" charset="0"/>
                <a:cs typeface="Times New Roman" panose="02020603050405020304" pitchFamily="18" charset="0"/>
              </a:rPr>
              <a:t> момент </a:t>
            </a:r>
            <a:r>
              <a:rPr lang="ru-RU" sz="2600" b="0" i="0" dirty="0" err="1">
                <a:solidFill>
                  <a:srgbClr val="000000"/>
                </a:solidFill>
                <a:effectLst/>
                <a:latin typeface="Times New Roman" panose="02020603050405020304" pitchFamily="18" charset="0"/>
                <a:cs typeface="Times New Roman" panose="02020603050405020304" pitchFamily="18" charset="0"/>
              </a:rPr>
              <a:t>перебуває</a:t>
            </a:r>
            <a:r>
              <a:rPr lang="ru-RU" sz="2600" b="0" i="0" dirty="0">
                <a:solidFill>
                  <a:srgbClr val="000000"/>
                </a:solidFill>
                <a:effectLst/>
                <a:latin typeface="Times New Roman" panose="02020603050405020304" pitchFamily="18" charset="0"/>
                <a:cs typeface="Times New Roman" panose="02020603050405020304" pitchFamily="18" charset="0"/>
              </a:rPr>
              <a:t> в </a:t>
            </a:r>
            <a:r>
              <a:rPr lang="ru-RU" sz="2600" b="0" i="0" dirty="0" err="1">
                <a:solidFill>
                  <a:srgbClr val="000000"/>
                </a:solidFill>
                <a:effectLst/>
                <a:latin typeface="Times New Roman" panose="02020603050405020304" pitchFamily="18" charset="0"/>
                <a:cs typeface="Times New Roman" panose="02020603050405020304" pitchFamily="18" charset="0"/>
              </a:rPr>
              <a:t>закладі</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освіти</a:t>
            </a:r>
            <a:r>
              <a:rPr lang="ru-RU" sz="2600" b="0" i="0" dirty="0">
                <a:solidFill>
                  <a:srgbClr val="000000"/>
                </a:solidFill>
                <a:effectLst/>
                <a:latin typeface="Times New Roman" panose="02020603050405020304" pitchFamily="18" charset="0"/>
                <a:cs typeface="Times New Roman" panose="02020603050405020304" pitchFamily="18" charset="0"/>
              </a:rPr>
              <a:t>.</a:t>
            </a:r>
            <a:endParaRPr lang="ru-RU" sz="2600" b="0" i="0" dirty="0">
              <a:solidFill>
                <a:srgbClr val="000000"/>
              </a:solidFill>
              <a:effectLst/>
              <a:latin typeface="Times New Roman" panose="02020603050405020304" pitchFamily="18" charset="0"/>
              <a:cs typeface="Times New Roman" panose="02020603050405020304" pitchFamily="18" charset="0"/>
            </a:endParaRPr>
          </a:p>
          <a:p>
            <a:pPr algn="l"/>
            <a:r>
              <a:rPr lang="ru-RU" sz="2600" b="0" i="0" dirty="0">
                <a:solidFill>
                  <a:srgbClr val="000000"/>
                </a:solidFill>
                <a:effectLst/>
                <a:latin typeface="Times New Roman" panose="02020603050405020304" pitchFamily="18" charset="0"/>
                <a:cs typeface="Times New Roman" panose="02020603050405020304" pitchFamily="18" charset="0"/>
              </a:rPr>
              <a:t>Але </a:t>
            </a:r>
            <a:r>
              <a:rPr lang="ru-RU" sz="2600" b="0" i="0" dirty="0" err="1">
                <a:solidFill>
                  <a:srgbClr val="000000"/>
                </a:solidFill>
                <a:effectLst/>
                <a:latin typeface="Times New Roman" panose="02020603050405020304" pitchFamily="18" charset="0"/>
                <a:cs typeface="Times New Roman" panose="02020603050405020304" pitchFamily="18" charset="0"/>
              </a:rPr>
              <a:t>навчання</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може</a:t>
            </a:r>
            <a:r>
              <a:rPr lang="ru-RU" sz="2600" b="0" i="0" dirty="0">
                <a:solidFill>
                  <a:srgbClr val="000000"/>
                </a:solidFill>
                <a:effectLst/>
                <a:latin typeface="Times New Roman" panose="02020603050405020304" pitchFamily="18" charset="0"/>
                <a:cs typeface="Times New Roman" panose="02020603050405020304" pitchFamily="18" charset="0"/>
              </a:rPr>
              <a:t> бути за </a:t>
            </a:r>
            <a:r>
              <a:rPr lang="ru-RU" sz="2600" b="0" i="0" dirty="0" err="1">
                <a:solidFill>
                  <a:srgbClr val="000000"/>
                </a:solidFill>
                <a:effectLst/>
                <a:latin typeface="Times New Roman" panose="02020603050405020304" pitchFamily="18" charset="0"/>
                <a:cs typeface="Times New Roman" panose="02020603050405020304" pitchFamily="18" charset="0"/>
              </a:rPr>
              <a:t>умови</a:t>
            </a:r>
            <a:r>
              <a:rPr lang="ru-RU" sz="2600" b="0" i="0" dirty="0">
                <a:solidFill>
                  <a:srgbClr val="000000"/>
                </a:solidFill>
                <a:effectLst/>
                <a:latin typeface="Times New Roman" panose="02020603050405020304" pitchFamily="18" charset="0"/>
                <a:cs typeface="Times New Roman" panose="02020603050405020304" pitchFamily="18" charset="0"/>
              </a:rPr>
              <a:t> нормального стану </a:t>
            </a:r>
            <a:r>
              <a:rPr lang="ru-RU" sz="2600" b="0" i="0" dirty="0" err="1">
                <a:solidFill>
                  <a:srgbClr val="000000"/>
                </a:solidFill>
                <a:effectLst/>
                <a:latin typeface="Times New Roman" panose="02020603050405020304" pitchFamily="18" charset="0"/>
                <a:cs typeface="Times New Roman" panose="02020603050405020304" pitchFamily="18" charset="0"/>
              </a:rPr>
              <a:t>укриття</a:t>
            </a:r>
            <a:r>
              <a:rPr lang="ru-RU" sz="2600" b="0" i="0" dirty="0">
                <a:solidFill>
                  <a:srgbClr val="000000"/>
                </a:solidFill>
                <a:effectLst/>
                <a:latin typeface="Times New Roman" panose="02020603050405020304" pitchFamily="18" charset="0"/>
                <a:cs typeface="Times New Roman" panose="02020603050405020304" pitchFamily="18" charset="0"/>
              </a:rPr>
              <a:t>. На жаль, </a:t>
            </a:r>
            <a:r>
              <a:rPr lang="ru-RU" sz="2600" b="0" i="0" dirty="0" err="1">
                <a:solidFill>
                  <a:srgbClr val="000000"/>
                </a:solidFill>
                <a:effectLst/>
                <a:latin typeface="Times New Roman" panose="02020603050405020304" pitchFamily="18" charset="0"/>
                <a:cs typeface="Times New Roman" panose="02020603050405020304" pitchFamily="18" charset="0"/>
              </a:rPr>
              <a:t>війна</a:t>
            </a:r>
            <a:r>
              <a:rPr lang="ru-RU" sz="2600" b="0" i="0" dirty="0">
                <a:solidFill>
                  <a:srgbClr val="000000"/>
                </a:solidFill>
                <a:effectLst/>
                <a:latin typeface="Times New Roman" panose="02020603050405020304" pitchFamily="18" charset="0"/>
                <a:cs typeface="Times New Roman" panose="02020603050405020304" pitchFamily="18" charset="0"/>
              </a:rPr>
              <a:t> показала, </a:t>
            </a:r>
            <a:r>
              <a:rPr lang="ru-RU" sz="2600" b="0" i="0" dirty="0" err="1">
                <a:solidFill>
                  <a:srgbClr val="000000"/>
                </a:solidFill>
                <a:effectLst/>
                <a:latin typeface="Times New Roman" panose="02020603050405020304" pitchFamily="18" charset="0"/>
                <a:cs typeface="Times New Roman" panose="02020603050405020304" pitchFamily="18" charset="0"/>
              </a:rPr>
              <a:t>що</a:t>
            </a:r>
            <a:r>
              <a:rPr lang="ru-RU" sz="2600" b="0" i="0" dirty="0">
                <a:solidFill>
                  <a:srgbClr val="000000"/>
                </a:solidFill>
                <a:effectLst/>
                <a:latin typeface="Times New Roman" panose="02020603050405020304" pitchFamily="18" charset="0"/>
                <a:cs typeface="Times New Roman" panose="02020603050405020304" pitchFamily="18" charset="0"/>
              </a:rPr>
              <a:t> в </a:t>
            </a:r>
            <a:r>
              <a:rPr lang="ru-RU" sz="2600" b="0" i="0" dirty="0" err="1">
                <a:solidFill>
                  <a:srgbClr val="000000"/>
                </a:solidFill>
                <a:effectLst/>
                <a:latin typeface="Times New Roman" panose="02020603050405020304" pitchFamily="18" charset="0"/>
                <a:cs typeface="Times New Roman" panose="02020603050405020304" pitchFamily="18" charset="0"/>
              </a:rPr>
              <a:t>частині</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закладів</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освіти</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або</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зовсім</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немає</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бомбосховищ</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або</a:t>
            </a:r>
            <a:r>
              <a:rPr lang="ru-RU" sz="2600" b="0" i="0" dirty="0">
                <a:solidFill>
                  <a:srgbClr val="000000"/>
                </a:solidFill>
                <a:effectLst/>
                <a:latin typeface="Times New Roman" panose="02020603050405020304" pitchFamily="18" charset="0"/>
                <a:cs typeface="Times New Roman" panose="02020603050405020304" pitchFamily="18" charset="0"/>
              </a:rPr>
              <a:t> вони не є </a:t>
            </a:r>
            <a:r>
              <a:rPr lang="ru-RU" sz="2600" b="0" i="0" dirty="0" err="1">
                <a:solidFill>
                  <a:srgbClr val="000000"/>
                </a:solidFill>
                <a:effectLst/>
                <a:latin typeface="Times New Roman" panose="02020603050405020304" pitchFamily="18" charset="0"/>
                <a:cs typeface="Times New Roman" panose="02020603050405020304" pitchFamily="18" charset="0"/>
              </a:rPr>
              <a:t>придатними</a:t>
            </a:r>
            <a:r>
              <a:rPr lang="ru-RU" sz="2600" b="0" i="0" dirty="0">
                <a:solidFill>
                  <a:srgbClr val="000000"/>
                </a:solidFill>
                <a:effectLst/>
                <a:latin typeface="Times New Roman" panose="02020603050405020304" pitchFamily="18" charset="0"/>
                <a:cs typeface="Times New Roman" panose="02020603050405020304" pitchFamily="18" charset="0"/>
              </a:rPr>
              <a:t>, а </a:t>
            </a:r>
            <a:r>
              <a:rPr lang="ru-RU" sz="2600" b="0" i="0" dirty="0" err="1">
                <a:solidFill>
                  <a:srgbClr val="000000"/>
                </a:solidFill>
                <a:effectLst/>
                <a:latin typeface="Times New Roman" panose="02020603050405020304" pitchFamily="18" charset="0"/>
                <a:cs typeface="Times New Roman" panose="02020603050405020304" pitchFamily="18" charset="0"/>
              </a:rPr>
              <a:t>навіть</a:t>
            </a:r>
            <a:r>
              <a:rPr lang="ru-RU" sz="2600" b="0" i="0" dirty="0">
                <a:solidFill>
                  <a:srgbClr val="000000"/>
                </a:solidFill>
                <a:effectLst/>
                <a:latin typeface="Times New Roman" panose="02020603050405020304" pitchFamily="18" charset="0"/>
                <a:cs typeface="Times New Roman" panose="02020603050405020304" pitchFamily="18" charset="0"/>
              </a:rPr>
              <a:t> </a:t>
            </a:r>
            <a:r>
              <a:rPr lang="ru-RU" sz="2600" b="0" i="0" dirty="0" err="1">
                <a:solidFill>
                  <a:srgbClr val="000000"/>
                </a:solidFill>
                <a:effectLst/>
                <a:latin typeface="Times New Roman" panose="02020603050405020304" pitchFamily="18" charset="0"/>
                <a:cs typeface="Times New Roman" panose="02020603050405020304" pitchFamily="18" charset="0"/>
              </a:rPr>
              <a:t>небезпечні</a:t>
            </a:r>
            <a:r>
              <a:rPr lang="ru-RU" sz="2600" b="0" i="0" dirty="0">
                <a:solidFill>
                  <a:srgbClr val="000000"/>
                </a:solidFill>
                <a:effectLst/>
                <a:latin typeface="Times New Roman" panose="02020603050405020304" pitchFamily="18" charset="0"/>
                <a:cs typeface="Times New Roman" panose="02020603050405020304" pitchFamily="18" charset="0"/>
              </a:rPr>
              <a:t> для </a:t>
            </a:r>
            <a:r>
              <a:rPr lang="ru-RU" sz="2600" b="0" i="0" dirty="0" err="1">
                <a:solidFill>
                  <a:srgbClr val="000000"/>
                </a:solidFill>
                <a:effectLst/>
                <a:latin typeface="Times New Roman" panose="02020603050405020304" pitchFamily="18" charset="0"/>
                <a:cs typeface="Times New Roman" panose="02020603050405020304" pitchFamily="18" charset="0"/>
              </a:rPr>
              <a:t>перебування</a:t>
            </a:r>
            <a:r>
              <a:rPr lang="ru-RU" sz="2600" b="0" i="0" dirty="0">
                <a:solidFill>
                  <a:srgbClr val="000000"/>
                </a:solidFill>
                <a:effectLst/>
                <a:latin typeface="Times New Roman" panose="02020603050405020304" pitchFamily="18" charset="0"/>
                <a:cs typeface="Times New Roman" panose="02020603050405020304" pitchFamily="18" charset="0"/>
              </a:rPr>
              <a:t> у них людей. Але все одно вони </a:t>
            </a:r>
            <a:r>
              <a:rPr lang="ru-RU" sz="2600" b="0" i="0" dirty="0" err="1">
                <a:solidFill>
                  <a:srgbClr val="000000"/>
                </a:solidFill>
                <a:effectLst/>
                <a:latin typeface="Times New Roman" panose="02020603050405020304" pitchFamily="18" charset="0"/>
                <a:cs typeface="Times New Roman" panose="02020603050405020304" pitchFamily="18" charset="0"/>
              </a:rPr>
              <a:t>використовуються</a:t>
            </a:r>
            <a:r>
              <a:rPr lang="ru-RU" sz="2600" b="0" i="0" dirty="0">
                <a:solidFill>
                  <a:srgbClr val="000000"/>
                </a:solidFill>
                <a:effectLst/>
                <a:latin typeface="Times New Roman" panose="02020603050405020304" pitchFamily="18" charset="0"/>
                <a:cs typeface="Times New Roman" panose="02020603050405020304" pitchFamily="18" charset="0"/>
              </a:rPr>
              <a:t>, попри </a:t>
            </a:r>
            <a:r>
              <a:rPr lang="ru-RU" sz="2600" b="0" i="0" dirty="0" err="1">
                <a:solidFill>
                  <a:srgbClr val="000000"/>
                </a:solidFill>
                <a:effectLst/>
                <a:latin typeface="Times New Roman" panose="02020603050405020304" pitchFamily="18" charset="0"/>
                <a:cs typeface="Times New Roman" panose="02020603050405020304" pitchFamily="18" charset="0"/>
              </a:rPr>
              <a:t>їхній</a:t>
            </a:r>
            <a:r>
              <a:rPr lang="ru-RU" sz="2600" b="0" i="0" dirty="0">
                <a:solidFill>
                  <a:srgbClr val="000000"/>
                </a:solidFill>
                <a:effectLst/>
                <a:latin typeface="Times New Roman" panose="02020603050405020304" pitchFamily="18" charset="0"/>
                <a:cs typeface="Times New Roman" panose="02020603050405020304" pitchFamily="18" charset="0"/>
              </a:rPr>
              <a:t> стан.</a:t>
            </a:r>
            <a:endParaRPr lang="ru-RU" sz="2600" b="0" i="0" dirty="0">
              <a:solidFill>
                <a:srgbClr val="000000"/>
              </a:solidFill>
              <a:effectLst/>
              <a:latin typeface="Times New Roman" panose="02020603050405020304" pitchFamily="18" charset="0"/>
              <a:cs typeface="Times New Roman" panose="02020603050405020304" pitchFamily="18" charset="0"/>
            </a:endParaRPr>
          </a:p>
          <a:p>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45230" y="0"/>
            <a:ext cx="9418648" cy="6882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11629" y="625151"/>
            <a:ext cx="10515600" cy="5206482"/>
          </a:xfrm>
        </p:spPr>
        <p:txBody>
          <a:bodyPr>
            <a:normAutofit fontScale="55000" lnSpcReduction="20000"/>
          </a:bodyPr>
          <a:lstStyle/>
          <a:p>
            <a:pPr algn="l">
              <a:lnSpc>
                <a:spcPct val="120000"/>
              </a:lnSpc>
              <a:spcBef>
                <a:spcPts val="600"/>
              </a:spcBef>
              <a:spcAft>
                <a:spcPts val="600"/>
              </a:spcAft>
            </a:pPr>
            <a:r>
              <a:rPr lang="uk-UA" sz="3600" b="0" i="0" dirty="0">
                <a:solidFill>
                  <a:srgbClr val="000000"/>
                </a:solidFill>
                <a:effectLst/>
                <a:latin typeface="Times New Roman" panose="02020603050405020304" pitchFamily="18" charset="0"/>
                <a:cs typeface="Times New Roman" panose="02020603050405020304" pitchFamily="18" charset="0"/>
              </a:rPr>
              <a:t>Окрім наявності укриття та приведення його до нормального стану, необхідно провести навчальні інструктажі, як поводитися в укритті, та що потрібно з собою мати. Так само обов’язково проводити тренувальні евакуації безпосередньо до укриття. Хоч нормативними документами не передбачено проводити саме такі тренування, але життя і здоров’я наших дітей – то найголовніша цінність, а такі тренування можуть врятувати життя.</a:t>
            </a:r>
            <a:r>
              <a:rPr lang="uk-UA" sz="3600" b="0" i="0" dirty="0">
                <a:solidFill>
                  <a:srgbClr val="222222"/>
                </a:solidFill>
                <a:effectLst/>
                <a:latin typeface="Times New Roman" panose="02020603050405020304" pitchFamily="18" charset="0"/>
                <a:cs typeface="Times New Roman" panose="02020603050405020304" pitchFamily="18" charset="0"/>
              </a:rPr>
              <a:t> навчальні тренування дуже важливі. Окрім евакуації варто навчати дітей і поведінці порядку дій у різноманітних надзвичайних ситуаціях. </a:t>
            </a:r>
            <a:endParaRPr lang="uk-UA" sz="3600" b="0" i="0" dirty="0">
              <a:solidFill>
                <a:srgbClr val="222222"/>
              </a:solidFill>
              <a:effectLst/>
              <a:latin typeface="Times New Roman" panose="02020603050405020304" pitchFamily="18" charset="0"/>
              <a:cs typeface="Times New Roman" panose="02020603050405020304" pitchFamily="18" charset="0"/>
            </a:endParaRPr>
          </a:p>
          <a:p>
            <a:pPr algn="l">
              <a:lnSpc>
                <a:spcPct val="120000"/>
              </a:lnSpc>
              <a:spcBef>
                <a:spcPts val="600"/>
              </a:spcBef>
              <a:spcAft>
                <a:spcPts val="600"/>
              </a:spcAft>
            </a:pPr>
            <a:r>
              <a:rPr lang="uk-UA" sz="3600" b="0" i="0" dirty="0">
                <a:solidFill>
                  <a:srgbClr val="222222"/>
                </a:solidFill>
                <a:effectLst/>
                <a:latin typeface="Times New Roman" panose="02020603050405020304" pitchFamily="18" charset="0"/>
                <a:cs typeface="Times New Roman" panose="02020603050405020304" pitchFamily="18" charset="0"/>
              </a:rPr>
              <a:t>В інших країнах радять проводити три протипожежних навчання на рік і як мінімум одне повне тренування з різних видів безпеки за різними видами сценаріїв, у різний час, без попередження учасників освітнього процесу.</a:t>
            </a:r>
            <a:endParaRPr lang="uk-UA" sz="3600" b="0" i="0" dirty="0">
              <a:solidFill>
                <a:srgbClr val="000000"/>
              </a:solidFill>
              <a:effectLst/>
              <a:latin typeface="Times New Roman" panose="02020603050405020304" pitchFamily="18" charset="0"/>
              <a:cs typeface="Times New Roman" panose="02020603050405020304" pitchFamily="18" charset="0"/>
            </a:endParaRPr>
          </a:p>
          <a:p>
            <a:pPr algn="l">
              <a:lnSpc>
                <a:spcPct val="120000"/>
              </a:lnSpc>
              <a:spcBef>
                <a:spcPts val="600"/>
              </a:spcBef>
              <a:spcAft>
                <a:spcPts val="600"/>
              </a:spcAft>
            </a:pPr>
            <a:r>
              <a:rPr lang="uk-UA" sz="3600" b="0" i="0" dirty="0">
                <a:solidFill>
                  <a:srgbClr val="000000"/>
                </a:solidFill>
                <a:effectLst/>
                <a:latin typeface="Times New Roman" panose="02020603050405020304" pitchFamily="18" charset="0"/>
                <a:cs typeface="Times New Roman" panose="02020603050405020304" pitchFamily="18" charset="0"/>
              </a:rPr>
              <a:t>Насправді питання облаштування </a:t>
            </a:r>
            <a:r>
              <a:rPr lang="uk-UA" sz="3600" b="0" i="0" dirty="0" err="1">
                <a:solidFill>
                  <a:srgbClr val="000000"/>
                </a:solidFill>
                <a:effectLst/>
                <a:latin typeface="Times New Roman" panose="02020603050405020304" pitchFamily="18" charset="0"/>
                <a:cs typeface="Times New Roman" panose="02020603050405020304" pitchFamily="18" charset="0"/>
              </a:rPr>
              <a:t>укриттів</a:t>
            </a:r>
            <a:r>
              <a:rPr lang="uk-UA" sz="3600" b="0" i="0" dirty="0">
                <a:solidFill>
                  <a:srgbClr val="000000"/>
                </a:solidFill>
                <a:effectLst/>
                <a:latin typeface="Times New Roman" panose="02020603050405020304" pitchFamily="18" charset="0"/>
                <a:cs typeface="Times New Roman" panose="02020603050405020304" pitchFamily="18" charset="0"/>
              </a:rPr>
              <a:t> у закладі освіти для організації безпечного освітнього процесу дуже непросте, адже є різні типи захисних споруд, маємо дуже складні, нереальні для виконання, вимоги до їх облаштування, які потребують великих фінансових витрат</a:t>
            </a:r>
            <a:endParaRPr lang="uk-UA" sz="3600" b="0" i="0" dirty="0">
              <a:solidFill>
                <a:srgbClr val="000000"/>
              </a:solidFill>
              <a:effectLst/>
              <a:latin typeface="Times New Roman" panose="02020603050405020304" pitchFamily="18" charset="0"/>
              <a:cs typeface="Times New Roman" panose="02020603050405020304" pitchFamily="18" charset="0"/>
            </a:endParaRPr>
          </a:p>
          <a:p>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r>
              <a:rPr lang="ru-RU" b="0" i="0" dirty="0" err="1">
                <a:solidFill>
                  <a:srgbClr val="000000"/>
                </a:solidFill>
                <a:effectLst/>
                <a:latin typeface="Arial" panose="020B0604020202020204" pitchFamily="34" charset="0"/>
              </a:rPr>
              <a:t>бюджети</a:t>
            </a:r>
            <a:r>
              <a:rPr lang="ru-RU" b="0" i="0" dirty="0">
                <a:solidFill>
                  <a:srgbClr val="000000"/>
                </a:solidFill>
                <a:effectLst/>
                <a:latin typeface="Arial" panose="020B0604020202020204" pitchFamily="34" charset="0"/>
              </a:rPr>
              <a:t> громад, </a:t>
            </a:r>
            <a:r>
              <a:rPr lang="ru-RU" b="0" i="0" dirty="0" err="1">
                <a:solidFill>
                  <a:srgbClr val="000000"/>
                </a:solidFill>
                <a:effectLst/>
                <a:latin typeface="Arial" panose="020B0604020202020204" pitchFamily="34" charset="0"/>
              </a:rPr>
              <a:t>які</a:t>
            </a:r>
            <a:r>
              <a:rPr lang="ru-RU" b="0" i="0" dirty="0">
                <a:solidFill>
                  <a:srgbClr val="000000"/>
                </a:solidFill>
                <a:effectLst/>
                <a:latin typeface="Arial" panose="020B0604020202020204" pitchFamily="34" charset="0"/>
              </a:rPr>
              <a:t> є </a:t>
            </a:r>
            <a:r>
              <a:rPr lang="ru-RU" b="0" i="0" dirty="0" err="1">
                <a:solidFill>
                  <a:srgbClr val="000000"/>
                </a:solidFill>
                <a:effectLst/>
                <a:latin typeface="Arial" panose="020B0604020202020204" pitchFamily="34" charset="0"/>
              </a:rPr>
              <a:t>засновниками</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закладів</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освіти</a:t>
            </a:r>
            <a:r>
              <a:rPr lang="ru-RU" b="0" i="0" dirty="0">
                <a:solidFill>
                  <a:srgbClr val="000000"/>
                </a:solidFill>
                <a:effectLst/>
                <a:latin typeface="Arial" panose="020B0604020202020204" pitchFamily="34" charset="0"/>
              </a:rPr>
              <a:t> та </a:t>
            </a:r>
            <a:r>
              <a:rPr lang="ru-RU" b="0" i="0" dirty="0" err="1">
                <a:solidFill>
                  <a:srgbClr val="000000"/>
                </a:solidFill>
                <a:effectLst/>
                <a:latin typeface="Arial" panose="020B0604020202020204" pitchFamily="34" charset="0"/>
              </a:rPr>
              <a:t>відповідають</a:t>
            </a:r>
            <a:r>
              <a:rPr lang="ru-RU" b="0" i="0" dirty="0">
                <a:solidFill>
                  <a:srgbClr val="000000"/>
                </a:solidFill>
                <a:effectLst/>
                <a:latin typeface="Arial" panose="020B0604020202020204" pitchFamily="34" charset="0"/>
              </a:rPr>
              <a:t> за </a:t>
            </a:r>
            <a:r>
              <a:rPr lang="ru-RU" b="0" i="0" dirty="0" err="1">
                <a:solidFill>
                  <a:srgbClr val="000000"/>
                </a:solidFill>
                <a:effectLst/>
                <a:latin typeface="Arial" panose="020B0604020202020204" pitchFamily="34" charset="0"/>
              </a:rPr>
              <a:t>їх</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матеріально-технічне</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забезпечення</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дуже</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обмежені</a:t>
            </a:r>
            <a:r>
              <a:rPr lang="ru-RU" b="0" i="0" dirty="0">
                <a:solidFill>
                  <a:srgbClr val="000000"/>
                </a:solidFill>
                <a:effectLst/>
                <a:latin typeface="Arial" panose="020B0604020202020204" pitchFamily="34" charset="0"/>
              </a:rPr>
              <a:t> в </a:t>
            </a:r>
            <a:r>
              <a:rPr lang="ru-RU" b="0" i="0" dirty="0" err="1">
                <a:solidFill>
                  <a:srgbClr val="000000"/>
                </a:solidFill>
                <a:effectLst/>
                <a:latin typeface="Arial" panose="020B0604020202020204" pitchFamily="34" charset="0"/>
              </a:rPr>
              <a:t>умовах</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воєнного</a:t>
            </a:r>
            <a:r>
              <a:rPr lang="ru-RU" b="0" i="0" dirty="0">
                <a:solidFill>
                  <a:srgbClr val="000000"/>
                </a:solidFill>
                <a:effectLst/>
                <a:latin typeface="Arial" panose="020B0604020202020204" pitchFamily="34" charset="0"/>
              </a:rPr>
              <a:t> стану. І </a:t>
            </a:r>
            <a:r>
              <a:rPr lang="ru-RU" b="0" i="0" dirty="0" err="1">
                <a:solidFill>
                  <a:srgbClr val="000000"/>
                </a:solidFill>
                <a:effectLst/>
                <a:latin typeface="Arial" panose="020B0604020202020204" pitchFamily="34" charset="0"/>
              </a:rPr>
              <a:t>неможливо</a:t>
            </a:r>
            <a:r>
              <a:rPr lang="ru-RU" b="0" i="0" dirty="0">
                <a:solidFill>
                  <a:srgbClr val="000000"/>
                </a:solidFill>
                <a:effectLst/>
                <a:latin typeface="Arial" panose="020B0604020202020204" pitchFamily="34" charset="0"/>
              </a:rPr>
              <a:t> за </a:t>
            </a:r>
            <a:r>
              <a:rPr lang="ru-RU" b="0" i="0" dirty="0" err="1">
                <a:solidFill>
                  <a:srgbClr val="000000"/>
                </a:solidFill>
                <a:effectLst/>
                <a:latin typeface="Arial" panose="020B0604020202020204" pitchFamily="34" charset="0"/>
              </a:rPr>
              <a:t>такий</a:t>
            </a:r>
            <a:r>
              <a:rPr lang="ru-RU" b="0" i="0" dirty="0">
                <a:solidFill>
                  <a:srgbClr val="000000"/>
                </a:solidFill>
                <a:effectLst/>
                <a:latin typeface="Arial" panose="020B0604020202020204" pitchFamily="34" charset="0"/>
              </a:rPr>
              <a:t> короткий </a:t>
            </a:r>
            <a:r>
              <a:rPr lang="ru-RU" b="0" i="0" dirty="0" err="1">
                <a:solidFill>
                  <a:srgbClr val="000000"/>
                </a:solidFill>
                <a:effectLst/>
                <a:latin typeface="Arial" panose="020B0604020202020204" pitchFamily="34" charset="0"/>
              </a:rPr>
              <a:t>період</a:t>
            </a:r>
            <a:r>
              <a:rPr lang="ru-RU" b="0" i="0" dirty="0">
                <a:solidFill>
                  <a:srgbClr val="000000"/>
                </a:solidFill>
                <a:effectLst/>
                <a:latin typeface="Arial" panose="020B0604020202020204" pitchFamily="34" charset="0"/>
              </a:rPr>
              <a:t> </a:t>
            </a:r>
            <a:r>
              <a:rPr lang="ru-RU" b="0" i="0" dirty="0" err="1">
                <a:solidFill>
                  <a:srgbClr val="000000"/>
                </a:solidFill>
                <a:effectLst/>
                <a:latin typeface="Arial" panose="020B0604020202020204" pitchFamily="34" charset="0"/>
              </a:rPr>
              <a:t>зробити</a:t>
            </a:r>
            <a:r>
              <a:rPr lang="ru-RU" b="0" i="0" dirty="0">
                <a:solidFill>
                  <a:srgbClr val="000000"/>
                </a:solidFill>
                <a:effectLst/>
                <a:latin typeface="Arial" panose="020B0604020202020204" pitchFamily="34" charset="0"/>
              </a:rPr>
              <a:t> те, </a:t>
            </a:r>
            <a:r>
              <a:rPr lang="ru-RU" b="0" i="0" dirty="0" err="1">
                <a:solidFill>
                  <a:srgbClr val="000000"/>
                </a:solidFill>
                <a:effectLst/>
                <a:latin typeface="Arial" panose="020B0604020202020204" pitchFamily="34" charset="0"/>
              </a:rPr>
              <a:t>що</a:t>
            </a:r>
            <a:r>
              <a:rPr lang="ru-RU" b="0" i="0" dirty="0">
                <a:solidFill>
                  <a:srgbClr val="000000"/>
                </a:solidFill>
                <a:effectLst/>
                <a:latin typeface="Arial" panose="020B0604020202020204" pitchFamily="34" charset="0"/>
              </a:rPr>
              <a:t> не </a:t>
            </a:r>
            <a:r>
              <a:rPr lang="ru-RU" b="0" i="0" dirty="0" err="1">
                <a:solidFill>
                  <a:srgbClr val="000000"/>
                </a:solidFill>
                <a:effectLst/>
                <a:latin typeface="Arial" panose="020B0604020202020204" pitchFamily="34" charset="0"/>
              </a:rPr>
              <a:t>робилося</a:t>
            </a:r>
            <a:r>
              <a:rPr lang="ru-RU" b="0" i="0" dirty="0">
                <a:solidFill>
                  <a:srgbClr val="000000"/>
                </a:solidFill>
                <a:effectLst/>
                <a:latin typeface="Arial" panose="020B0604020202020204" pitchFamily="34" charset="0"/>
              </a:rPr>
              <a:t> роками.</a:t>
            </a:r>
            <a:endParaRPr lang="uk-UA"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Офіс">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24499</Words>
  <Application>WPS Presentation</Application>
  <PresentationFormat>Широкий екран</PresentationFormat>
  <Paragraphs>171</Paragraphs>
  <Slides>32</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32</vt:i4>
      </vt:variant>
    </vt:vector>
  </HeadingPairs>
  <TitlesOfParts>
    <vt:vector size="45" baseType="lpstr">
      <vt:lpstr>Arial</vt:lpstr>
      <vt:lpstr>SimSun</vt:lpstr>
      <vt:lpstr>Wingdings</vt:lpstr>
      <vt:lpstr>Calibri</vt:lpstr>
      <vt:lpstr>Arial</vt:lpstr>
      <vt:lpstr>Times New Roman</vt:lpstr>
      <vt:lpstr>Microsoft YaHei</vt:lpstr>
      <vt:lpstr>Arial Unicode MS</vt:lpstr>
      <vt:lpstr>TimesNewRomanPSMT</vt:lpstr>
      <vt:lpstr>Roboto</vt:lpstr>
      <vt:lpstr>Wide Latin</vt:lpstr>
      <vt:lpstr>Тема Office</vt:lpstr>
      <vt:lpstr>1_Тема Office</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трудових відносин відділом освіти із працівниками штату відділу та закладами освіти;</dc:title>
  <dc:creator>serhi yatskovsky (SEYA)</dc:creator>
  <cp:lastModifiedBy>Анна</cp:lastModifiedBy>
  <cp:revision>82</cp:revision>
  <dcterms:created xsi:type="dcterms:W3CDTF">2021-01-04T11:03:00Z</dcterms:created>
  <dcterms:modified xsi:type="dcterms:W3CDTF">2022-07-14T11:58:30Z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AA7FEEB232954F32B2A2E531B67292B8</vt:lpwstr>
  </property>
  <property fmtid="{D5CDD505-2E9C-101B-9397-08002B2CF9AE}" pid="3" name="KSOProductBuildVer">
    <vt:lpwstr>1033-11.2.0.11191</vt:lpwstr>
  </property>
</Properties>
</file>