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0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6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0C7A6-19D9-42D9-80B5-6BB8DE9CE0FB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328C8-19BF-4445-95BC-538114AC89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9380"/>
          <a:stretch/>
        </p:blipFill>
        <p:spPr>
          <a:xfrm>
            <a:off x="0" y="-2"/>
            <a:ext cx="9144000" cy="14141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8296940" cy="3429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Засідання </a:t>
            </a: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uk-UA" sz="4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професійної спільноти вихователів </a:t>
            </a: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молодших та середніх дошкільних груп закладів дошкільної освіти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b="1" i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Старокостянтинівського</a:t>
            </a:r>
            <a:r>
              <a:rPr lang="uk-UA" sz="40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ОТГ</a:t>
            </a:r>
            <a:endParaRPr lang="en-GB" sz="4000" b="1" i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0"/>
            <a:ext cx="4724400" cy="27550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263231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u="sng" dirty="0" smtClean="0">
                <a:solidFill>
                  <a:srgbClr val="002060"/>
                </a:solidFill>
                <a:latin typeface="Cambria" pitchFamily="18" charset="0"/>
              </a:rPr>
              <a:t>8.</a:t>
            </a:r>
            <a:r>
              <a:rPr lang="uk-UA" sz="2800" b="1" u="sng" dirty="0" smtClean="0">
                <a:solidFill>
                  <a:srgbClr val="002060"/>
                </a:solidFill>
                <a:latin typeface="Cambria" pitchFamily="18" charset="0"/>
              </a:rPr>
              <a:t> ЕЛЕМЕНТИ МАТЕМАТИКИ В ДИТЯЧОМУ САДКУ </a:t>
            </a:r>
            <a:endParaRPr lang="ru-RU" sz="28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Cambria" pitchFamily="18" charset="0"/>
              </a:rPr>
              <a:t>ЯК ЦІКАВО Й ЗАХОПЛИВО ОЗНАЙОМИТИ ДІТЕЙ ІЗ ОСНОВАМИ МАТЕМАТИЧНИХ УЯВЛЕНЬ?</a:t>
            </a:r>
          </a:p>
          <a:p>
            <a:pPr lvl="0"/>
            <a:r>
              <a:rPr lang="uk-UA" sz="2800" dirty="0" smtClean="0">
                <a:latin typeface="Cambria" pitchFamily="18" charset="0"/>
              </a:rPr>
              <a:t> Їх вивчення має бути безпосередньо пов’язаним із життям і запитаннями дітей. </a:t>
            </a:r>
            <a:endParaRPr lang="ru-RU" sz="2800" dirty="0" smtClean="0">
              <a:latin typeface="Cambria" pitchFamily="18" charset="0"/>
            </a:endParaRPr>
          </a:p>
          <a:p>
            <a:pPr lvl="0"/>
            <a:r>
              <a:rPr lang="ru-RU" sz="2800" dirty="0" err="1" smtClean="0">
                <a:latin typeface="Cambria" pitchFamily="18" charset="0"/>
              </a:rPr>
              <a:t>Дорослі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вміло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використовують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щоденні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ситуації</a:t>
            </a:r>
            <a:r>
              <a:rPr lang="ru-RU" sz="2800" dirty="0" smtClean="0">
                <a:latin typeface="Cambria" pitchFamily="18" charset="0"/>
              </a:rPr>
              <a:t>, </a:t>
            </a:r>
            <a:r>
              <a:rPr lang="ru-RU" sz="2800" dirty="0" err="1" smtClean="0">
                <a:latin typeface="Cambria" pitchFamily="18" charset="0"/>
              </a:rPr>
              <a:t>які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потребують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вирішення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із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застосуванням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елементарних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математичних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дій</a:t>
            </a:r>
            <a:r>
              <a:rPr lang="ru-RU" sz="28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2800" dirty="0" smtClean="0">
                <a:latin typeface="Cambria" pitchFamily="18" charset="0"/>
              </a:rPr>
              <a:t>У </a:t>
            </a:r>
            <a:r>
              <a:rPr lang="ru-RU" sz="2800" dirty="0" err="1" smtClean="0">
                <a:latin typeface="Cambria" pitchFamily="18" charset="0"/>
              </a:rPr>
              <a:t>середовищі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створюються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умови</a:t>
            </a:r>
            <a:r>
              <a:rPr lang="ru-RU" sz="2800" dirty="0" smtClean="0">
                <a:latin typeface="Cambria" pitchFamily="18" charset="0"/>
              </a:rPr>
              <a:t> для </a:t>
            </a:r>
            <a:r>
              <a:rPr lang="ru-RU" sz="2800" dirty="0" err="1" smtClean="0">
                <a:latin typeface="Cambria" pitchFamily="18" charset="0"/>
              </a:rPr>
              <a:t>самостійних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досліджень</a:t>
            </a:r>
            <a:r>
              <a:rPr lang="ru-RU" sz="2800" dirty="0" smtClean="0">
                <a:latin typeface="Cambria" pitchFamily="18" charset="0"/>
              </a:rPr>
              <a:t> </a:t>
            </a:r>
            <a:r>
              <a:rPr lang="ru-RU" sz="2800" dirty="0" err="1" smtClean="0">
                <a:latin typeface="Cambria" pitchFamily="18" charset="0"/>
              </a:rPr>
              <a:t>дітей</a:t>
            </a:r>
            <a:r>
              <a:rPr lang="ru-RU" sz="2800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400" u="sng" dirty="0" smtClean="0">
                <a:solidFill>
                  <a:srgbClr val="002060"/>
                </a:solidFill>
                <a:latin typeface="Cambria" pitchFamily="18" charset="0"/>
              </a:rPr>
              <a:t>9.</a:t>
            </a:r>
            <a:r>
              <a:rPr lang="ru-RU" sz="3400" b="1" u="sng" dirty="0" smtClean="0">
                <a:solidFill>
                  <a:srgbClr val="002060"/>
                </a:solidFill>
                <a:latin typeface="Cambria" pitchFamily="18" charset="0"/>
              </a:rPr>
              <a:t> РОЗВИТОК ДРІБНОЇ МОТОРИКИ,  АБО ЯК РУКИ НАВЧАЮТЬ ГОЛОВУ</a:t>
            </a:r>
            <a:endParaRPr lang="ru-RU" sz="34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3400" dirty="0" smtClean="0">
                <a:solidFill>
                  <a:srgbClr val="FF0000"/>
                </a:solidFill>
                <a:latin typeface="Cambria" pitchFamily="18" charset="0"/>
              </a:rPr>
              <a:t>ЯК ЗАНЯТТЯ ІЗ ДРІБНИМИ МАТЕРІАЛАМИ ВПЛИВАЮТЬ НА РІЗНІ СФЕРИ РОЗВИТКУ ДИТИНИ?</a:t>
            </a:r>
          </a:p>
          <a:p>
            <a:r>
              <a:rPr lang="ru-RU" sz="3400" b="1" dirty="0" err="1" smtClean="0">
                <a:latin typeface="Cambria" pitchFamily="18" charset="0"/>
              </a:rPr>
              <a:t>Маніпуляції</a:t>
            </a:r>
            <a:r>
              <a:rPr lang="ru-RU" sz="3400" b="1" dirty="0" smtClean="0">
                <a:latin typeface="Cambria" pitchFamily="18" charset="0"/>
              </a:rPr>
              <a:t> </a:t>
            </a:r>
            <a:r>
              <a:rPr lang="ru-RU" sz="3400" b="1" dirty="0" err="1" smtClean="0">
                <a:latin typeface="Cambria" pitchFamily="18" charset="0"/>
              </a:rPr>
              <a:t>з</a:t>
            </a:r>
            <a:r>
              <a:rPr lang="ru-RU" sz="3400" b="1" dirty="0" smtClean="0">
                <a:latin typeface="Cambria" pitchFamily="18" charset="0"/>
              </a:rPr>
              <a:t> </a:t>
            </a:r>
            <a:r>
              <a:rPr lang="ru-RU" sz="3400" b="1" dirty="0" err="1" smtClean="0">
                <a:latin typeface="Cambria" pitchFamily="18" charset="0"/>
              </a:rPr>
              <a:t>дрібними</a:t>
            </a:r>
            <a:r>
              <a:rPr lang="ru-RU" sz="3400" b="1" dirty="0" smtClean="0">
                <a:latin typeface="Cambria" pitchFamily="18" charset="0"/>
              </a:rPr>
              <a:t> предметами (</a:t>
            </a:r>
            <a:r>
              <a:rPr lang="ru-RU" sz="3400" b="1" dirty="0" err="1" smtClean="0">
                <a:latin typeface="Cambria" pitchFamily="18" charset="0"/>
              </a:rPr>
              <a:t>намистинами</a:t>
            </a:r>
            <a:r>
              <a:rPr lang="ru-RU" sz="3400" b="1" dirty="0" smtClean="0">
                <a:latin typeface="Cambria" pitchFamily="18" charset="0"/>
              </a:rPr>
              <a:t>, </a:t>
            </a:r>
            <a:r>
              <a:rPr lang="ru-RU" sz="3400" b="1" dirty="0" err="1" smtClean="0">
                <a:latin typeface="Cambria" pitchFamily="18" charset="0"/>
              </a:rPr>
              <a:t>ґудзиками</a:t>
            </a:r>
            <a:r>
              <a:rPr lang="ru-RU" sz="3400" b="1" dirty="0" smtClean="0">
                <a:latin typeface="Cambria" pitchFamily="18" charset="0"/>
              </a:rPr>
              <a:t>, маленькими </a:t>
            </a:r>
            <a:r>
              <a:rPr lang="ru-RU" sz="3400" b="1" dirty="0" err="1" smtClean="0">
                <a:latin typeface="Cambria" pitchFamily="18" charset="0"/>
              </a:rPr>
              <a:t>іграшками</a:t>
            </a:r>
            <a:r>
              <a:rPr lang="ru-RU" sz="3400" b="1" dirty="0" smtClean="0">
                <a:latin typeface="Cambria" pitchFamily="18" charset="0"/>
              </a:rPr>
              <a:t>):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заохочують дітей експериментувати з поняттями «кількість», «множина», «відношення»; 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сприяють таким розумовим операціям, як класифікація; 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тісно пов’язані з природничим експериментуванням, зокрема ігри з природними матеріалами (мушлі, камінці, плоди) збагачують</a:t>
            </a:r>
            <a:r>
              <a:rPr lang="uk-UA" sz="3400" b="1" dirty="0" smtClean="0">
                <a:latin typeface="Cambria" pitchFamily="18" charset="0"/>
              </a:rPr>
              <a:t> </a:t>
            </a:r>
            <a:r>
              <a:rPr lang="uk-UA" sz="3400" dirty="0" err="1" smtClean="0">
                <a:latin typeface="Cambria" pitchFamily="18" charset="0"/>
              </a:rPr>
              <a:t>сенсомоторний</a:t>
            </a:r>
            <a:r>
              <a:rPr lang="uk-UA" sz="3400" dirty="0" smtClean="0">
                <a:latin typeface="Cambria" pitchFamily="18" charset="0"/>
              </a:rPr>
              <a:t> досвід (вага, запах, тактильні відчуття).</a:t>
            </a:r>
            <a:endParaRPr lang="ru-RU" sz="3400" dirty="0" smtClean="0">
              <a:latin typeface="Cambria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latin typeface="Cambria" pitchFamily="18" charset="0"/>
              </a:rPr>
              <a:t>10.</a:t>
            </a:r>
            <a:r>
              <a:rPr lang="uk-UA" sz="3100" b="1" u="sng" dirty="0" smtClean="0">
                <a:solidFill>
                  <a:srgbClr val="002060"/>
                </a:solidFill>
                <a:latin typeface="Cambria" pitchFamily="18" charset="0"/>
              </a:rPr>
              <a:t> ГНУЧКИЙ РОЗКЛАД ДНЯ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Cambria" pitchFamily="18" charset="0"/>
              </a:rPr>
              <a:t>ЯК РОЗПОЧАТИ ВИКОРИСТОВУВАТИ ГНУЧКЕ ПЛАНУВАННЯ?</a:t>
            </a:r>
          </a:p>
          <a:p>
            <a:pPr lvl="0"/>
            <a:r>
              <a:rPr lang="ru-RU" sz="3100" dirty="0" smtClean="0">
                <a:latin typeface="Cambria" pitchFamily="18" charset="0"/>
              </a:rPr>
              <a:t>Основою для </a:t>
            </a:r>
            <a:r>
              <a:rPr lang="ru-RU" sz="3100" dirty="0" err="1" smtClean="0">
                <a:latin typeface="Cambria" pitchFamily="18" charset="0"/>
              </a:rPr>
              <a:t>планування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брати</a:t>
            </a:r>
            <a:r>
              <a:rPr lang="ru-RU" sz="3100" dirty="0" smtClean="0">
                <a:latin typeface="Cambria" pitchFamily="18" charset="0"/>
              </a:rPr>
              <a:t> не тему </a:t>
            </a:r>
            <a:r>
              <a:rPr lang="ru-RU" sz="3100" dirty="0" err="1" smtClean="0">
                <a:latin typeface="Cambria" pitchFamily="18" charset="0"/>
              </a:rPr>
              <a:t>з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освітньої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програми</a:t>
            </a:r>
            <a:r>
              <a:rPr lang="ru-RU" sz="3100" dirty="0" smtClean="0">
                <a:latin typeface="Cambria" pitchFamily="18" charset="0"/>
              </a:rPr>
              <a:t>, а </a:t>
            </a:r>
            <a:r>
              <a:rPr lang="ru-RU" sz="3100" dirty="0" err="1" smtClean="0">
                <a:latin typeface="Cambria" pitchFamily="18" charset="0"/>
              </a:rPr>
              <a:t>діяльність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або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формування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навичок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дитини</a:t>
            </a:r>
            <a:r>
              <a:rPr lang="ru-RU" sz="31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3100" dirty="0" err="1" smtClean="0">
                <a:latin typeface="Cambria" pitchFamily="18" charset="0"/>
              </a:rPr>
              <a:t>Використовувати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ідеї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дитячих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роздумів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і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творчості</a:t>
            </a:r>
            <a:r>
              <a:rPr lang="ru-RU" sz="31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3100" dirty="0" smtClean="0">
                <a:latin typeface="Cambria" pitchFamily="18" charset="0"/>
              </a:rPr>
              <a:t>Не </a:t>
            </a:r>
            <a:r>
              <a:rPr lang="ru-RU" sz="3100" dirty="0" err="1" smtClean="0">
                <a:latin typeface="Cambria" pitchFamily="18" charset="0"/>
              </a:rPr>
              <a:t>обмежувати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ідеї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конкретним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навчальним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змістом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і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жорсткими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часовими</a:t>
            </a:r>
            <a:r>
              <a:rPr lang="ru-RU" sz="3100" dirty="0" smtClean="0">
                <a:latin typeface="Cambria" pitchFamily="18" charset="0"/>
              </a:rPr>
              <a:t> рамками, </a:t>
            </a:r>
            <a:r>
              <a:rPr lang="ru-RU" sz="3100" dirty="0" err="1" smtClean="0">
                <a:latin typeface="Cambria" pitchFamily="18" charset="0"/>
              </a:rPr>
              <a:t>дати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можливість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ідеї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жити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доти</a:t>
            </a:r>
            <a:r>
              <a:rPr lang="ru-RU" sz="3100" dirty="0" smtClean="0">
                <a:latin typeface="Cambria" pitchFamily="18" charset="0"/>
              </a:rPr>
              <a:t>, доки вона </a:t>
            </a:r>
            <a:r>
              <a:rPr lang="ru-RU" sz="3100" dirty="0" err="1" smtClean="0">
                <a:latin typeface="Cambria" pitchFamily="18" charset="0"/>
              </a:rPr>
              <a:t>є</a:t>
            </a:r>
            <a:r>
              <a:rPr lang="ru-RU" sz="3100" dirty="0" smtClean="0">
                <a:latin typeface="Cambria" pitchFamily="18" charset="0"/>
              </a:rPr>
              <a:t> </a:t>
            </a:r>
            <a:r>
              <a:rPr lang="ru-RU" sz="3100" dirty="0" err="1" smtClean="0">
                <a:latin typeface="Cambria" pitchFamily="18" charset="0"/>
              </a:rPr>
              <a:t>цікавою</a:t>
            </a:r>
            <a:r>
              <a:rPr lang="ru-RU" sz="3100" dirty="0" smtClean="0">
                <a:latin typeface="Cambria" pitchFamily="18" charset="0"/>
              </a:rPr>
              <a:t> для </a:t>
            </a:r>
            <a:r>
              <a:rPr lang="ru-RU" sz="3100" dirty="0" err="1" smtClean="0">
                <a:latin typeface="Cambria" pitchFamily="18" charset="0"/>
              </a:rPr>
              <a:t>дітей</a:t>
            </a:r>
            <a:r>
              <a:rPr lang="ru-RU" sz="31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uk-UA" sz="3100" dirty="0" smtClean="0">
                <a:latin typeface="Cambria" pitchFamily="18" charset="0"/>
              </a:rPr>
              <a:t>Запропонувати дітям самостійно продумати шляхи втілення ідеї, дати їм можливість відобразити власні інтереси й бажання.</a:t>
            </a:r>
            <a:endParaRPr lang="ru-RU" sz="3100" dirty="0" smtClean="0">
              <a:latin typeface="Cambria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100" u="sng" dirty="0" smtClean="0">
                <a:solidFill>
                  <a:srgbClr val="002060"/>
                </a:solidFill>
                <a:latin typeface="Cambria" pitchFamily="18" charset="0"/>
              </a:rPr>
              <a:t>11.</a:t>
            </a:r>
            <a:r>
              <a:rPr lang="ru-RU" sz="3100" b="1" u="sng" dirty="0" smtClean="0">
                <a:solidFill>
                  <a:srgbClr val="002060"/>
                </a:solidFill>
                <a:latin typeface="Cambria" pitchFamily="18" charset="0"/>
              </a:rPr>
              <a:t> ГОТОВНІСТЬ ДО НАВЧАННЯ У ШКОЛІ</a:t>
            </a:r>
            <a:endParaRPr lang="ru-RU" sz="31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uk-UA" sz="3100" dirty="0" smtClean="0">
                <a:solidFill>
                  <a:srgbClr val="FF0000"/>
                </a:solidFill>
                <a:latin typeface="Cambria" pitchFamily="18" charset="0"/>
              </a:rPr>
              <a:t>РИСИ ТА ЗДІБНОСТІ, ЯКІ ДОПОМОЖУТЬ ДИТИНІ</a:t>
            </a:r>
            <a:endParaRPr lang="ru-RU" sz="3100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sz="3100" dirty="0" smtClean="0">
                <a:solidFill>
                  <a:srgbClr val="FF0000"/>
                </a:solidFill>
                <a:latin typeface="Cambria" pitchFamily="18" charset="0"/>
              </a:rPr>
              <a:t>НАВЧАТИСЯ У ШКОЛІ:</a:t>
            </a:r>
            <a:endParaRPr lang="ru-RU" sz="31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/>
            <a:r>
              <a:rPr lang="uk-UA" sz="3100" dirty="0" smtClean="0">
                <a:latin typeface="Cambria" pitchFamily="18" charset="0"/>
              </a:rPr>
              <a:t>фізичне здоров’я, самостійність, ініціативність, увага, розвиток уяви;</a:t>
            </a:r>
            <a:endParaRPr lang="ru-RU" sz="3100" dirty="0" smtClean="0">
              <a:latin typeface="Cambria" pitchFamily="18" charset="0"/>
            </a:endParaRPr>
          </a:p>
          <a:p>
            <a:pPr lvl="0"/>
            <a:r>
              <a:rPr lang="uk-UA" sz="3100" dirty="0" smtClean="0">
                <a:latin typeface="Cambria" pitchFamily="18" charset="0"/>
              </a:rPr>
              <a:t>пізнавальна активність, бажання вчитися, творче мислення; </a:t>
            </a:r>
            <a:endParaRPr lang="ru-RU" sz="3100" dirty="0" smtClean="0">
              <a:latin typeface="Cambria" pitchFamily="18" charset="0"/>
            </a:endParaRPr>
          </a:p>
          <a:p>
            <a:pPr lvl="0"/>
            <a:r>
              <a:rPr lang="uk-UA" sz="3100" dirty="0" smtClean="0">
                <a:latin typeface="Cambria" pitchFamily="18" charset="0"/>
              </a:rPr>
              <a:t>вміння домовлятися і співпрацювати; </a:t>
            </a:r>
            <a:endParaRPr lang="ru-RU" sz="3100" dirty="0" smtClean="0">
              <a:latin typeface="Cambria" pitchFamily="18" charset="0"/>
            </a:endParaRPr>
          </a:p>
          <a:p>
            <a:pPr lvl="0"/>
            <a:r>
              <a:rPr lang="uk-UA" sz="3100" dirty="0" smtClean="0">
                <a:latin typeface="Cambria" pitchFamily="18" charset="0"/>
              </a:rPr>
              <a:t>здатність установлювати правила і дотримуватися правил; </a:t>
            </a:r>
            <a:endParaRPr lang="ru-RU" sz="3100" dirty="0" smtClean="0">
              <a:latin typeface="Cambria" pitchFamily="18" charset="0"/>
            </a:endParaRPr>
          </a:p>
          <a:p>
            <a:pPr lvl="0"/>
            <a:r>
              <a:rPr lang="uk-UA" sz="3100" dirty="0" smtClean="0">
                <a:latin typeface="Cambria" pitchFamily="18" charset="0"/>
              </a:rPr>
              <a:t>вміння керувати своїми емоціями та поведінкою.</a:t>
            </a:r>
            <a:endParaRPr lang="ru-RU" sz="3100" dirty="0" smtClean="0">
              <a:latin typeface="Cambria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u="sng" dirty="0" smtClean="0">
                <a:solidFill>
                  <a:srgbClr val="002060"/>
                </a:solidFill>
                <a:latin typeface="Cambria" pitchFamily="18" charset="0"/>
              </a:rPr>
              <a:t>12.</a:t>
            </a:r>
            <a:r>
              <a:rPr lang="ru-RU" sz="2900" b="1" u="sng" dirty="0" smtClean="0">
                <a:solidFill>
                  <a:srgbClr val="002060"/>
                </a:solidFill>
                <a:latin typeface="Cambria" pitchFamily="18" charset="0"/>
              </a:rPr>
              <a:t> СПІВПРАЦЯ ДИТЯЧОГО САДКА З СІМ’ЄЮ</a:t>
            </a:r>
            <a:endParaRPr lang="ru-RU" sz="29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0"/>
            <a:r>
              <a:rPr lang="ru-RU" sz="2900" u="sng" dirty="0" smtClean="0">
                <a:solidFill>
                  <a:srgbClr val="002060"/>
                </a:solidFill>
                <a:latin typeface="Cambria" pitchFamily="18" charset="0"/>
              </a:rPr>
              <a:t>13.</a:t>
            </a:r>
            <a:r>
              <a:rPr lang="ru-RU" sz="2900" b="1" u="sng" dirty="0" smtClean="0">
                <a:solidFill>
                  <a:srgbClr val="002060"/>
                </a:solidFill>
                <a:latin typeface="Cambria" pitchFamily="18" charset="0"/>
              </a:rPr>
              <a:t> КОРИСНІ ПОСИЛАННЯ: </a:t>
            </a:r>
            <a:endParaRPr lang="ru-RU" sz="29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2900" dirty="0" err="1" smtClean="0">
                <a:latin typeface="Cambria" pitchFamily="18" charset="0"/>
              </a:rPr>
              <a:t>Звіт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Робочої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групи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з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питань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розроблення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показників</a:t>
            </a:r>
            <a:r>
              <a:rPr lang="ru-RU" sz="2900" dirty="0" smtClean="0">
                <a:latin typeface="Cambria" pitchFamily="18" charset="0"/>
              </a:rPr>
              <a:t> «</a:t>
            </a:r>
            <a:r>
              <a:rPr lang="ru-RU" sz="2900" dirty="0" err="1" smtClean="0">
                <a:latin typeface="Cambria" pitchFamily="18" charset="0"/>
              </a:rPr>
              <a:t>Європейської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системи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якості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дошкільної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освіти</a:t>
            </a:r>
            <a:r>
              <a:rPr lang="ru-RU" sz="2900" dirty="0" smtClean="0">
                <a:latin typeface="Cambria" pitchFamily="18" charset="0"/>
              </a:rPr>
              <a:t> та догляду за </a:t>
            </a:r>
            <a:r>
              <a:rPr lang="ru-RU" sz="2900" dirty="0" err="1" smtClean="0">
                <a:latin typeface="Cambria" pitchFamily="18" charset="0"/>
              </a:rPr>
              <a:t>дітьми</a:t>
            </a:r>
            <a:r>
              <a:rPr lang="ru-RU" sz="2900" dirty="0" smtClean="0">
                <a:latin typeface="Cambria" pitchFamily="18" charset="0"/>
              </a:rPr>
              <a:t>» (ЄС, 2014). </a:t>
            </a:r>
          </a:p>
          <a:p>
            <a:r>
              <a:rPr lang="ru-RU" sz="2900" dirty="0" err="1" smtClean="0">
                <a:latin typeface="Cambria" pitchFamily="18" charset="0"/>
              </a:rPr>
              <a:t>Звіт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Європейської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Комісії</a:t>
            </a:r>
            <a:r>
              <a:rPr lang="ru-RU" sz="2900" dirty="0" smtClean="0">
                <a:latin typeface="Cambria" pitchFamily="18" charset="0"/>
              </a:rPr>
              <a:t> «</a:t>
            </a:r>
            <a:r>
              <a:rPr lang="ru-RU" sz="2900" dirty="0" err="1" smtClean="0">
                <a:latin typeface="Cambria" pitchFamily="18" charset="0"/>
              </a:rPr>
              <a:t>Вимоги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щодо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компетенції</a:t>
            </a:r>
            <a:r>
              <a:rPr lang="ru-RU" sz="2900" dirty="0" smtClean="0">
                <a:latin typeface="Cambria" pitchFamily="18" charset="0"/>
              </a:rPr>
              <a:t> у </a:t>
            </a:r>
            <a:r>
              <a:rPr lang="ru-RU" sz="2900" dirty="0" err="1" smtClean="0">
                <a:latin typeface="Cambria" pitchFamily="18" charset="0"/>
              </a:rPr>
              <a:t>системі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освіти</a:t>
            </a:r>
            <a:r>
              <a:rPr lang="ru-RU" sz="2900" dirty="0" smtClean="0">
                <a:latin typeface="Cambria" pitchFamily="18" charset="0"/>
              </a:rPr>
              <a:t> та </a:t>
            </a:r>
            <a:r>
              <a:rPr lang="ru-RU" sz="2900" dirty="0" err="1" smtClean="0">
                <a:latin typeface="Cambria" pitchFamily="18" charset="0"/>
              </a:rPr>
              <a:t>виховання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дітей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молодшого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віку</a:t>
            </a:r>
            <a:r>
              <a:rPr lang="ru-RU" sz="2900" dirty="0" smtClean="0">
                <a:latin typeface="Cambria" pitchFamily="18" charset="0"/>
              </a:rPr>
              <a:t>» (</a:t>
            </a:r>
            <a:r>
              <a:rPr lang="ru-RU" sz="2900" dirty="0" err="1" smtClean="0">
                <a:latin typeface="Cambria" pitchFamily="18" charset="0"/>
              </a:rPr>
              <a:t>CoRe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Report</a:t>
            </a:r>
            <a:r>
              <a:rPr lang="ru-RU" sz="2900" dirty="0" smtClean="0">
                <a:latin typeface="Cambria" pitchFamily="18" charset="0"/>
              </a:rPr>
              <a:t>), </a:t>
            </a:r>
            <a:r>
              <a:rPr lang="ru-RU" sz="2900" dirty="0" err="1" smtClean="0">
                <a:latin typeface="Cambria" pitchFamily="18" charset="0"/>
              </a:rPr>
              <a:t>Urban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et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al</a:t>
            </a:r>
            <a:r>
              <a:rPr lang="ru-RU" sz="2900" dirty="0" smtClean="0">
                <a:latin typeface="Cambria" pitchFamily="18" charset="0"/>
              </a:rPr>
              <a:t>., 2011; EC, 2014; </a:t>
            </a:r>
            <a:r>
              <a:rPr lang="ru-RU" sz="2900" dirty="0" err="1" smtClean="0">
                <a:latin typeface="Cambria" pitchFamily="18" charset="0"/>
              </a:rPr>
              <a:t>Woodhead</a:t>
            </a:r>
            <a:r>
              <a:rPr lang="ru-RU" sz="2900" dirty="0" smtClean="0">
                <a:latin typeface="Cambria" pitchFamily="18" charset="0"/>
              </a:rPr>
              <a:t>, 2014; </a:t>
            </a:r>
            <a:r>
              <a:rPr lang="ru-RU" sz="2900" dirty="0" err="1" smtClean="0">
                <a:latin typeface="Cambria" pitchFamily="18" charset="0"/>
              </a:rPr>
              <a:t>Lancet</a:t>
            </a:r>
            <a:r>
              <a:rPr lang="ru-RU" sz="2900" dirty="0" smtClean="0">
                <a:latin typeface="Cambria" pitchFamily="18" charset="0"/>
              </a:rPr>
              <a:t>, 2016.</a:t>
            </a:r>
          </a:p>
          <a:p>
            <a:r>
              <a:rPr lang="ru-RU" sz="2900" dirty="0" smtClean="0">
                <a:latin typeface="Cambria" pitchFamily="18" charset="0"/>
              </a:rPr>
              <a:t> «</a:t>
            </a:r>
            <a:r>
              <a:rPr lang="ru-RU" sz="2900" dirty="0" err="1" smtClean="0">
                <a:latin typeface="Cambria" pitchFamily="18" charset="0"/>
              </a:rPr>
              <a:t>Критерії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якості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дошкільної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освіти</a:t>
            </a:r>
            <a:r>
              <a:rPr lang="ru-RU" sz="2900" dirty="0" smtClean="0">
                <a:latin typeface="Cambria" pitchFamily="18" charset="0"/>
              </a:rPr>
              <a:t>»: </a:t>
            </a:r>
            <a:r>
              <a:rPr lang="ru-RU" sz="2900" dirty="0" err="1" smtClean="0">
                <a:latin typeface="Cambria" pitchFamily="18" charset="0"/>
              </a:rPr>
              <a:t>звіт</a:t>
            </a:r>
            <a:r>
              <a:rPr lang="ru-RU" sz="2900" dirty="0" smtClean="0">
                <a:latin typeface="Cambria" pitchFamily="18" charset="0"/>
              </a:rPr>
              <a:t> за результатами </a:t>
            </a:r>
            <a:r>
              <a:rPr lang="ru-RU" sz="2900" dirty="0" err="1" smtClean="0">
                <a:latin typeface="Cambria" pitchFamily="18" charset="0"/>
              </a:rPr>
              <a:t>дослідження</a:t>
            </a:r>
            <a:r>
              <a:rPr lang="ru-RU" sz="2900" dirty="0" smtClean="0">
                <a:latin typeface="Cambria" pitchFamily="18" charset="0"/>
              </a:rPr>
              <a:t> в межах </a:t>
            </a:r>
            <a:r>
              <a:rPr lang="ru-RU" sz="2900" dirty="0" err="1" smtClean="0">
                <a:latin typeface="Cambria" pitchFamily="18" charset="0"/>
              </a:rPr>
              <a:t>міжнародного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проєкту</a:t>
            </a:r>
            <a:r>
              <a:rPr lang="ru-RU" sz="2900" dirty="0" smtClean="0">
                <a:latin typeface="Cambria" pitchFamily="18" charset="0"/>
              </a:rPr>
              <a:t> «</a:t>
            </a:r>
            <a:r>
              <a:rPr lang="ru-RU" sz="2900" dirty="0" err="1" smtClean="0">
                <a:latin typeface="Cambria" pitchFamily="18" charset="0"/>
              </a:rPr>
              <a:t>Міжнародні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критерії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якості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дошкільних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освітніх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програм</a:t>
            </a:r>
            <a:r>
              <a:rPr lang="ru-RU" sz="2900" dirty="0" smtClean="0">
                <a:latin typeface="Cambria" pitchFamily="18" charset="0"/>
              </a:rPr>
              <a:t>» (UA, 2018). </a:t>
            </a:r>
          </a:p>
          <a:p>
            <a:r>
              <a:rPr lang="ru-RU" sz="2900" dirty="0" err="1" smtClean="0">
                <a:latin typeface="Cambria" pitchFamily="18" charset="0"/>
              </a:rPr>
              <a:t>Системний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підхід</a:t>
            </a:r>
            <a:r>
              <a:rPr lang="ru-RU" sz="2900" dirty="0" smtClean="0">
                <a:latin typeface="Cambria" pitchFamily="18" charset="0"/>
              </a:rPr>
              <a:t> до </a:t>
            </a:r>
            <a:r>
              <a:rPr lang="ru-RU" sz="2900" dirty="0" err="1" smtClean="0">
                <a:latin typeface="Cambria" pitchFamily="18" charset="0"/>
              </a:rPr>
              <a:t>якості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послуг</a:t>
            </a:r>
            <a:r>
              <a:rPr lang="ru-RU" sz="2900" dirty="0" smtClean="0">
                <a:latin typeface="Cambria" pitchFamily="18" charset="0"/>
              </a:rPr>
              <a:t> для </a:t>
            </a:r>
            <a:r>
              <a:rPr lang="ru-RU" sz="2900" dirty="0" err="1" smtClean="0">
                <a:latin typeface="Cambria" pitchFamily="18" charset="0"/>
              </a:rPr>
              <a:t>дітей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молодшого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віку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від</a:t>
            </a:r>
            <a:r>
              <a:rPr lang="ru-RU" sz="2900" dirty="0" smtClean="0">
                <a:latin typeface="Cambria" pitchFamily="18" charset="0"/>
              </a:rPr>
              <a:t> 3 до 10 </a:t>
            </a:r>
            <a:r>
              <a:rPr lang="ru-RU" sz="2900" dirty="0" err="1" smtClean="0">
                <a:latin typeface="Cambria" pitchFamily="18" charset="0"/>
              </a:rPr>
              <a:t>років</a:t>
            </a:r>
            <a:r>
              <a:rPr lang="ru-RU" sz="2900" dirty="0" smtClean="0">
                <a:latin typeface="Cambria" pitchFamily="18" charset="0"/>
              </a:rPr>
              <a:t>. </a:t>
            </a:r>
            <a:r>
              <a:rPr lang="ru-RU" sz="2900" dirty="0" err="1" smtClean="0">
                <a:latin typeface="Cambria" pitchFamily="18" charset="0"/>
              </a:rPr>
              <a:t>Документальне</a:t>
            </a:r>
            <a:r>
              <a:rPr lang="ru-RU" sz="2900" dirty="0" smtClean="0">
                <a:latin typeface="Cambria" pitchFamily="18" charset="0"/>
              </a:rPr>
              <a:t> </a:t>
            </a:r>
            <a:r>
              <a:rPr lang="ru-RU" sz="2900" dirty="0" err="1" smtClean="0">
                <a:latin typeface="Cambria" pitchFamily="18" charset="0"/>
              </a:rPr>
              <a:t>дослідження</a:t>
            </a:r>
            <a:r>
              <a:rPr lang="ru-RU" sz="2900" dirty="0" smtClean="0">
                <a:latin typeface="Cambria" pitchFamily="18" charset="0"/>
              </a:rPr>
              <a:t> (ISSA, 2018).</a:t>
            </a:r>
          </a:p>
          <a:p>
            <a:r>
              <a:rPr lang="uk-UA" sz="2900" dirty="0" smtClean="0">
                <a:latin typeface="Cambria" pitchFamily="18" charset="0"/>
              </a:rPr>
              <a:t>Методичні рекомендації з питань формування внутрішньої системи забезпечення якості освіти у закладах дошкільної освіти  (затверджено наказом Державної служби якості освіти України від 30.11.2020 № 01-11/71). </a:t>
            </a:r>
            <a:endParaRPr lang="ru-RU" sz="2900" dirty="0" smtClean="0">
              <a:latin typeface="Cambria" pitchFamily="18" charset="0"/>
            </a:endParaRPr>
          </a:p>
          <a:p>
            <a:r>
              <a:rPr lang="uk-UA" sz="2900" dirty="0" smtClean="0">
                <a:latin typeface="Cambria" pitchFamily="18" charset="0"/>
              </a:rPr>
              <a:t>ДОДАТОК ДО МЕТОДИЧНИХ РЕКОМЕНДАЦІЙ Орієнтовні критерії та індикатори для </a:t>
            </a:r>
            <a:r>
              <a:rPr lang="uk-UA" sz="2900" dirty="0" err="1" smtClean="0">
                <a:latin typeface="Cambria" pitchFamily="18" charset="0"/>
              </a:rPr>
              <a:t>самооцінювання</a:t>
            </a:r>
            <a:r>
              <a:rPr lang="uk-UA" sz="2900" dirty="0" smtClean="0">
                <a:latin typeface="Cambria" pitchFamily="18" charset="0"/>
              </a:rPr>
              <a:t> освітніх і управлінських процесів закладу дошкільної освіти</a:t>
            </a:r>
            <a:endParaRPr lang="ru-RU" sz="2900" dirty="0" smtClean="0">
              <a:latin typeface="Cambria" pitchFamily="18" charset="0"/>
            </a:endParaRPr>
          </a:p>
          <a:p>
            <a:pPr lvl="0">
              <a:buNone/>
            </a:pPr>
            <a:endParaRPr lang="ru-RU" sz="3100" dirty="0" smtClean="0">
              <a:latin typeface="Cambria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Ключові показники якості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дошкільної освіти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286039"/>
            <a:ext cx="8839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«Якість дошкільної освіти й догляду за дітьми слід розглядати як комплексне явище, а заходи для досягнення, поліпшення та подальшого розвитку якості є взаємозалежними й не мають розглядатися окремо.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Вони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стосуються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дошкільної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практик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надання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освітніх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послуг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...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Діти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активними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учасниками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а не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пасивними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здобувачами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Кожна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дитина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унікальною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особистістю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відмінними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емоційними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фізичними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соціальними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когнітивними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потребами,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треба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враховувати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».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Пропозиції Європейської комісії щодо ключових показників Європейської рамки якості дошкільної освіти та догляд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Ключові показники якості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дошкільної освіти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dirty="0" smtClean="0"/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1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uk-UA" b="1" dirty="0" smtClean="0">
                <a:latin typeface="Cambria" pitchFamily="18" charset="0"/>
              </a:rPr>
              <a:t>ДОСТУПНІСТЬ ОСВІТНІХ ПОСЛУГ ДЛЯ ДІТЕЙ ДОШКІЛЬНОГО ВІКУ </a:t>
            </a: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2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uk-UA" b="1" dirty="0" smtClean="0">
                <a:latin typeface="Cambria" pitchFamily="18" charset="0"/>
              </a:rPr>
              <a:t>УЧАСТЬ, СОЦІАЛЬНА ЗГУРТОВАНІСТЬ І КУЛЬТУРНЕ РОЗМАЇТТЯ</a:t>
            </a: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3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b="1" dirty="0" smtClean="0">
                <a:latin typeface="Cambria" pitchFamily="18" charset="0"/>
              </a:rPr>
              <a:t>КВАЛІФІКОВАНІ Й ВМОТИВОВАНІ ПЕДАГОГІЧНІ КАДРИ.</a:t>
            </a:r>
            <a:r>
              <a:rPr lang="uk-UA" dirty="0" smtClean="0">
                <a:latin typeface="Cambria" pitchFamily="18" charset="0"/>
              </a:rPr>
              <a:t> </a:t>
            </a:r>
            <a:r>
              <a:rPr lang="uk-UA" b="1" dirty="0" smtClean="0">
                <a:latin typeface="Cambria" pitchFamily="18" charset="0"/>
              </a:rPr>
              <a:t>БЕЗПЕРЕРВНИЙ ПРОФЕСІЙНИЙ РОЗВИТОК</a:t>
            </a:r>
            <a:endParaRPr lang="ru-RU" dirty="0" smtClean="0">
              <a:latin typeface="Cambria" pitchFamily="18" charset="0"/>
            </a:endParaRPr>
          </a:p>
          <a:p>
            <a:pPr marL="0" indent="0" algn="ctr">
              <a:buNone/>
            </a:pPr>
            <a:endParaRPr lang="uk-UA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37338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Ключові показники якості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дошкільної освіти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4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uk-UA" b="1" dirty="0" smtClean="0">
                <a:latin typeface="Cambria" pitchFamily="18" charset="0"/>
              </a:rPr>
              <a:t>СПРИЯТЛИВІ УМОВИ ПРАЦІ</a:t>
            </a:r>
          </a:p>
          <a:p>
            <a:pPr algn="just"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5 КРИТЕРІЙ </a:t>
            </a:r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 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ru-RU" b="1" dirty="0" smtClean="0">
                <a:latin typeface="Cambria" pitchFamily="18" charset="0"/>
              </a:rPr>
              <a:t>ОРГАНІЗАЦІЯ ОСВІТНЬОГО ПРОЦЕСУ</a:t>
            </a:r>
            <a:r>
              <a:rPr lang="uk-UA" b="1" dirty="0" smtClean="0">
                <a:latin typeface="Cambria" pitchFamily="18" charset="0"/>
              </a:rPr>
              <a:t>. ЦІЛІСНИЙ РОЗВИТОК ДИТИНИ</a:t>
            </a:r>
          </a:p>
          <a:p>
            <a:pPr algn="just"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6 КРИТЕРІЙ </a:t>
            </a:r>
            <a:r>
              <a:rPr lang="uk-UA" dirty="0" smtClean="0">
                <a:solidFill>
                  <a:srgbClr val="FF0000"/>
                </a:solidFill>
                <a:latin typeface="Cambria" pitchFamily="18" charset="0"/>
              </a:rPr>
              <a:t> 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uk-UA" b="1" dirty="0" smtClean="0">
                <a:latin typeface="Cambria" pitchFamily="18" charset="0"/>
              </a:rPr>
              <a:t>СПІВПРАЦЯ</a:t>
            </a:r>
          </a:p>
          <a:p>
            <a:pPr algn="just"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7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/>
            <a:r>
              <a:rPr lang="ru-RU" b="1" dirty="0" smtClean="0">
                <a:latin typeface="Cambria" pitchFamily="18" charset="0"/>
              </a:rPr>
              <a:t>АКТУАЛЬНА ІНФОРМАЦІЯ</a:t>
            </a:r>
            <a:endParaRPr lang="ru-RU" dirty="0" smtClean="0">
              <a:latin typeface="Cambria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endParaRPr lang="uk-UA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37338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Ключові показники якості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дошкільної освіти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8 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b="1" dirty="0" smtClean="0">
                <a:latin typeface="Cambria" pitchFamily="18" charset="0"/>
              </a:rPr>
              <a:t>МАКСИМАЛЬНЕ ВРАХУВАННЯ ІНТЕРЕСІВ ДИТИНИ</a:t>
            </a: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9 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ПАРТНЕРСТВО Й ІНТЕГРАЦІЯ ПОСЛУГ</a:t>
            </a: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i="1" u="sng" dirty="0" smtClean="0">
                <a:solidFill>
                  <a:srgbClr val="FF0000"/>
                </a:solidFill>
                <a:latin typeface="Cambria" pitchFamily="18" charset="0"/>
              </a:rPr>
              <a:t>10  КРИТЕРІЙ 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b="1" dirty="0" smtClean="0">
                <a:latin typeface="Cambria" pitchFamily="18" charset="0"/>
              </a:rPr>
              <a:t>ЗАБЕЗПЕЧЕННЯ ПРАВА НА ДОШКІЛЬНУ ОСВІТУ</a:t>
            </a:r>
            <a:endParaRPr lang="uk-UA" dirty="0">
              <a:latin typeface="Cambria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685800" y="37338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Ключові показники якості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дошкільної освіти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latin typeface="Cambria" pitchFamily="18" charset="0"/>
              </a:rPr>
              <a:t>«</a:t>
            </a:r>
            <a:r>
              <a:rPr lang="ru-RU" b="1" i="1" dirty="0" err="1" smtClean="0">
                <a:latin typeface="Cambria" pitchFamily="18" charset="0"/>
              </a:rPr>
              <a:t>Якісні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заклади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дошкільної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освіти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мають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істотний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вплив</a:t>
            </a:r>
            <a:r>
              <a:rPr lang="ru-RU" b="1" i="1" dirty="0" smtClean="0">
                <a:latin typeface="Cambria" pitchFamily="18" charset="0"/>
              </a:rPr>
              <a:t> на </a:t>
            </a:r>
            <a:r>
              <a:rPr lang="ru-RU" b="1" i="1" dirty="0" err="1" smtClean="0">
                <a:latin typeface="Cambria" pitchFamily="18" charset="0"/>
              </a:rPr>
              <a:t>розвиток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дитини</a:t>
            </a:r>
            <a:r>
              <a:rPr lang="ru-RU" b="1" i="1" dirty="0" smtClean="0">
                <a:latin typeface="Cambria" pitchFamily="18" charset="0"/>
              </a:rPr>
              <a:t>, </a:t>
            </a:r>
            <a:r>
              <a:rPr lang="ru-RU" b="1" i="1" dirty="0" err="1" smtClean="0">
                <a:latin typeface="Cambria" pitchFamily="18" charset="0"/>
              </a:rPr>
              <a:t>відчутний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навіть</a:t>
            </a:r>
            <a:r>
              <a:rPr lang="ru-RU" b="1" i="1" dirty="0" smtClean="0">
                <a:latin typeface="Cambria" pitchFamily="18" charset="0"/>
              </a:rPr>
              <a:t> до </a:t>
            </a:r>
            <a:r>
              <a:rPr lang="ru-RU" b="1" i="1" dirty="0" err="1" smtClean="0">
                <a:latin typeface="Cambria" pitchFamily="18" charset="0"/>
              </a:rPr>
              <a:t>підліткового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віку</a:t>
            </a:r>
            <a:r>
              <a:rPr lang="ru-RU" b="1" i="1" dirty="0" smtClean="0">
                <a:latin typeface="Cambria" pitchFamily="18" charset="0"/>
              </a:rPr>
              <a:t>. Як перший </a:t>
            </a:r>
            <a:r>
              <a:rPr lang="ru-RU" b="1" i="1" dirty="0" err="1" smtClean="0">
                <a:latin typeface="Cambria" pitchFamily="18" charset="0"/>
              </a:rPr>
              <a:t>етап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безперервного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навчання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якісні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заклади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дошкільної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освіти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відіграють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важливу</a:t>
            </a:r>
            <a:r>
              <a:rPr lang="ru-RU" b="1" i="1" dirty="0" smtClean="0">
                <a:latin typeface="Cambria" pitchFamily="18" charset="0"/>
              </a:rPr>
              <a:t> роль у </a:t>
            </a:r>
            <a:r>
              <a:rPr lang="ru-RU" b="1" i="1" dirty="0" err="1" smtClean="0">
                <a:latin typeface="Cambria" pitchFamily="18" charset="0"/>
              </a:rPr>
              <a:t>формуванні</a:t>
            </a:r>
            <a:r>
              <a:rPr lang="ru-RU" b="1" i="1" dirty="0" smtClean="0">
                <a:latin typeface="Cambria" pitchFamily="18" charset="0"/>
              </a:rPr>
              <a:t> позитивного </a:t>
            </a:r>
            <a:r>
              <a:rPr lang="ru-RU" b="1" i="1" dirty="0" err="1" smtClean="0">
                <a:latin typeface="Cambria" pitchFamily="18" charset="0"/>
              </a:rPr>
              <a:t>ставлення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дітей</a:t>
            </a:r>
            <a:r>
              <a:rPr lang="ru-RU" b="1" i="1" dirty="0" smtClean="0">
                <a:latin typeface="Cambria" pitchFamily="18" charset="0"/>
              </a:rPr>
              <a:t> до </a:t>
            </a:r>
            <a:r>
              <a:rPr lang="ru-RU" b="1" i="1" dirty="0" err="1" smtClean="0">
                <a:latin typeface="Cambria" pitchFamily="18" charset="0"/>
              </a:rPr>
              <a:t>навчання</a:t>
            </a:r>
            <a:r>
              <a:rPr lang="ru-RU" b="1" i="1" dirty="0" smtClean="0">
                <a:latin typeface="Cambria" pitchFamily="18" charset="0"/>
              </a:rPr>
              <a:t> та </a:t>
            </a:r>
            <a:r>
              <a:rPr lang="ru-RU" b="1" i="1" dirty="0" err="1" smtClean="0">
                <a:latin typeface="Cambria" pitchFamily="18" charset="0"/>
              </a:rPr>
              <a:t>підвищують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шанси</a:t>
            </a:r>
            <a:r>
              <a:rPr lang="ru-RU" b="1" i="1" dirty="0" smtClean="0">
                <a:latin typeface="Cambria" pitchFamily="18" charset="0"/>
              </a:rPr>
              <a:t> на </a:t>
            </a:r>
            <a:r>
              <a:rPr lang="ru-RU" b="1" i="1" dirty="0" err="1" smtClean="0">
                <a:latin typeface="Cambria" pitchFamily="18" charset="0"/>
              </a:rPr>
              <a:t>успішне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закінчення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школи</a:t>
            </a:r>
            <a:r>
              <a:rPr lang="ru-RU" b="1" i="1" dirty="0" smtClean="0">
                <a:latin typeface="Cambria" pitchFamily="18" charset="0"/>
              </a:rPr>
              <a:t>. </a:t>
            </a:r>
            <a:r>
              <a:rPr lang="ru-RU" b="1" i="1" dirty="0" err="1" smtClean="0">
                <a:latin typeface="Cambria" pitchFamily="18" charset="0"/>
              </a:rPr>
              <a:t>Ранній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розвиток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дошкільна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освіта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надзвичайно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важливі</a:t>
            </a:r>
            <a:r>
              <a:rPr lang="ru-RU" b="1" i="1" dirty="0" smtClean="0">
                <a:latin typeface="Cambria" pitchFamily="18" charset="0"/>
              </a:rPr>
              <a:t> для </a:t>
            </a:r>
            <a:r>
              <a:rPr lang="ru-RU" b="1" i="1" dirty="0" err="1" smtClean="0">
                <a:latin typeface="Cambria" pitchFamily="18" charset="0"/>
              </a:rPr>
              <a:t>забезпечення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сталого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розвитку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суспільства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рівних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можливостей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для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всіх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дітей</a:t>
            </a:r>
            <a:r>
              <a:rPr lang="ru-RU" b="1" i="1" dirty="0" smtClean="0">
                <a:latin typeface="Cambria" pitchFamily="18" charset="0"/>
              </a:rPr>
              <a:t> — </a:t>
            </a:r>
            <a:r>
              <a:rPr lang="ru-RU" b="1" i="1" dirty="0" err="1" smtClean="0">
                <a:latin typeface="Cambria" pitchFamily="18" charset="0"/>
              </a:rPr>
              <a:t>майбутніх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громадян</a:t>
            </a:r>
            <a:r>
              <a:rPr lang="ru-RU" b="1" i="1" dirty="0" smtClean="0">
                <a:latin typeface="Cambria" pitchFamily="18" charset="0"/>
              </a:rPr>
              <a:t>. У </a:t>
            </a:r>
            <a:r>
              <a:rPr lang="ru-RU" b="1" i="1" dirty="0" err="1" smtClean="0">
                <a:latin typeface="Cambria" pitchFamily="18" charset="0"/>
              </a:rPr>
              <a:t>колі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дослідників</a:t>
            </a:r>
            <a:r>
              <a:rPr lang="ru-RU" b="1" i="1" dirty="0" smtClean="0">
                <a:latin typeface="Cambria" pitchFamily="18" charset="0"/>
              </a:rPr>
              <a:t>, </a:t>
            </a:r>
            <a:r>
              <a:rPr lang="ru-RU" b="1" i="1" dirty="0" err="1" smtClean="0">
                <a:latin typeface="Cambria" pitchFamily="18" charset="0"/>
              </a:rPr>
              <a:t>організацій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політиків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досягнуто</a:t>
            </a:r>
            <a:r>
              <a:rPr lang="ru-RU" b="1" i="1" dirty="0" smtClean="0">
                <a:latin typeface="Cambria" pitchFamily="18" charset="0"/>
              </a:rPr>
              <a:t> консенсусу </a:t>
            </a:r>
            <a:r>
              <a:rPr lang="ru-RU" b="1" i="1" dirty="0" err="1" smtClean="0">
                <a:latin typeface="Cambria" pitchFamily="18" charset="0"/>
              </a:rPr>
              <a:t>щодо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якості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дошкільної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освіти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й</a:t>
            </a:r>
            <a:r>
              <a:rPr lang="ru-RU" b="1" i="1" dirty="0" smtClean="0">
                <a:latin typeface="Cambria" pitchFamily="18" charset="0"/>
              </a:rPr>
              <a:t> догляду за </a:t>
            </a:r>
            <a:r>
              <a:rPr lang="ru-RU" b="1" i="1" dirty="0" err="1" smtClean="0">
                <a:latin typeface="Cambria" pitchFamily="18" charset="0"/>
              </a:rPr>
              <a:t>дітьми</a:t>
            </a:r>
            <a:r>
              <a:rPr lang="ru-RU" b="1" i="1" dirty="0" smtClean="0">
                <a:latin typeface="Cambria" pitchFamily="18" charset="0"/>
              </a:rPr>
              <a:t>. </a:t>
            </a:r>
            <a:r>
              <a:rPr lang="ru-RU" b="1" i="1" dirty="0" err="1" smtClean="0">
                <a:latin typeface="Cambria" pitchFamily="18" charset="0"/>
              </a:rPr>
              <a:t>Результати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дошкільної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освіти</a:t>
            </a:r>
            <a:r>
              <a:rPr lang="ru-RU" b="1" i="1" dirty="0" smtClean="0">
                <a:latin typeface="Cambria" pitchFamily="18" charset="0"/>
              </a:rPr>
              <a:t> для </a:t>
            </a:r>
            <a:r>
              <a:rPr lang="ru-RU" b="1" i="1" dirty="0" err="1" smtClean="0">
                <a:latin typeface="Cambria" pitchFamily="18" charset="0"/>
              </a:rPr>
              <a:t>дітей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сімей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залежать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від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рівня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освіченості</a:t>
            </a:r>
            <a:r>
              <a:rPr lang="ru-RU" b="1" i="1" dirty="0" smtClean="0">
                <a:latin typeface="Cambria" pitchFamily="18" charset="0"/>
              </a:rPr>
              <a:t> та </a:t>
            </a:r>
            <a:r>
              <a:rPr lang="ru-RU" b="1" i="1" dirty="0" err="1" smtClean="0">
                <a:latin typeface="Cambria" pitchFamily="18" charset="0"/>
              </a:rPr>
              <a:t>компетентності</a:t>
            </a:r>
            <a:r>
              <a:rPr lang="ru-RU" b="1" i="1" dirty="0" smtClean="0">
                <a:latin typeface="Cambria" pitchFamily="18" charset="0"/>
              </a:rPr>
              <a:t> </a:t>
            </a:r>
            <a:r>
              <a:rPr lang="ru-RU" b="1" i="1" dirty="0" err="1" smtClean="0">
                <a:latin typeface="Cambria" pitchFamily="18" charset="0"/>
              </a:rPr>
              <a:t>кадрів</a:t>
            </a:r>
            <a:r>
              <a:rPr lang="ru-RU" b="1" i="1" dirty="0" smtClean="0">
                <a:latin typeface="Cambria" pitchFamily="18" charset="0"/>
              </a:rPr>
              <a:t>».</a:t>
            </a:r>
            <a:r>
              <a:rPr lang="ru-RU" b="1" dirty="0" smtClean="0">
                <a:latin typeface="Cambria" pitchFamily="18" charset="0"/>
              </a:rPr>
              <a:t> </a:t>
            </a:r>
          </a:p>
          <a:p>
            <a:pPr algn="r">
              <a:buNone/>
            </a:pPr>
            <a:r>
              <a:rPr lang="uk-UA" b="1" i="1" dirty="0" smtClean="0">
                <a:solidFill>
                  <a:srgbClr val="FF0000"/>
                </a:solidFill>
                <a:latin typeface="Cambria" pitchFamily="18" charset="0"/>
              </a:rPr>
              <a:t>Я. </a:t>
            </a:r>
            <a:r>
              <a:rPr lang="uk-UA" b="1" i="1" dirty="0" err="1" smtClean="0">
                <a:solidFill>
                  <a:srgbClr val="FF0000"/>
                </a:solidFill>
                <a:latin typeface="Cambria" pitchFamily="18" charset="0"/>
              </a:rPr>
              <a:t>Пітерс</a:t>
            </a:r>
            <a:r>
              <a:rPr lang="uk-UA" b="1" i="1" dirty="0" smtClean="0">
                <a:solidFill>
                  <a:srgbClr val="FF0000"/>
                </a:solidFill>
                <a:latin typeface="Cambria" pitchFamily="18" charset="0"/>
              </a:rPr>
              <a:t>. Підвищення якості дошкільної освіти та догляду за дітьми в Україні ,2018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685800" y="37338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План роботи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latin typeface="Cambria" panose="02040503050406030204" pitchFamily="18" charset="0"/>
              </a:rPr>
              <a:t/>
            </a:r>
            <a:br>
              <a:rPr lang="ru-RU" b="1" dirty="0">
                <a:latin typeface="Cambria" panose="02040503050406030204" pitchFamily="18" charset="0"/>
              </a:rPr>
            </a:b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b="1" u="sng" dirty="0" smtClean="0">
                <a:solidFill>
                  <a:srgbClr val="FF0000"/>
                </a:solidFill>
                <a:latin typeface="Cambria" pitchFamily="18" charset="0"/>
              </a:rPr>
              <a:t>І. Організаційна частина</a:t>
            </a:r>
            <a:r>
              <a:rPr lang="uk-UA" sz="1600" b="1" u="sng" dirty="0" smtClean="0">
                <a:latin typeface="Cambria" pitchFamily="18" charset="0"/>
              </a:rPr>
              <a:t> </a:t>
            </a:r>
            <a:endParaRPr lang="ru-RU" sz="1600" b="1" u="sng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1. Реєстрація учасників </a:t>
            </a:r>
            <a:r>
              <a:rPr lang="uk-UA" sz="1600" b="1" dirty="0" smtClean="0">
                <a:latin typeface="Cambria" pitchFamily="18" charset="0"/>
              </a:rPr>
              <a:t>професійної спільноти </a:t>
            </a:r>
            <a:r>
              <a:rPr lang="uk-UA" sz="1600" b="1" dirty="0" smtClean="0">
                <a:latin typeface="Cambria" pitchFamily="18" charset="0"/>
              </a:rPr>
              <a:t>вихователів </a:t>
            </a:r>
            <a:r>
              <a:rPr lang="uk-UA" sz="1600" b="1" dirty="0" smtClean="0">
                <a:latin typeface="Cambria" pitchFamily="18" charset="0"/>
              </a:rPr>
              <a:t>молодших та середніх дошкільних груп. </a:t>
            </a:r>
            <a:endParaRPr lang="ru-RU" sz="1600" b="1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uk-UA" sz="1600" b="1" dirty="0" smtClean="0">
                <a:latin typeface="Cambria" pitchFamily="18" charset="0"/>
              </a:rPr>
              <a:t>                                              </a:t>
            </a:r>
            <a:r>
              <a:rPr lang="uk-UA" sz="1600" b="1" i="1" dirty="0" err="1" smtClean="0">
                <a:latin typeface="Cambria" pitchFamily="18" charset="0"/>
              </a:rPr>
              <a:t>Черниш</a:t>
            </a:r>
            <a:r>
              <a:rPr lang="uk-UA" sz="1600" b="1" i="1" dirty="0" smtClean="0">
                <a:latin typeface="Cambria" pitchFamily="18" charset="0"/>
              </a:rPr>
              <a:t> О.М., консультант ЦПРПП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2. Ознайомлення з планом роботи </a:t>
            </a:r>
            <a:r>
              <a:rPr lang="uk-UA" sz="1600" b="1" dirty="0" smtClean="0">
                <a:latin typeface="Cambria" pitchFamily="18" charset="0"/>
              </a:rPr>
              <a:t>засідання професійної спільноти. </a:t>
            </a:r>
            <a:endParaRPr lang="ru-RU" sz="1600" b="1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uk-UA" sz="1600" b="1" dirty="0" smtClean="0">
                <a:latin typeface="Cambria" pitchFamily="18" charset="0"/>
              </a:rPr>
              <a:t>                                    </a:t>
            </a:r>
            <a:r>
              <a:rPr lang="uk-UA" sz="1600" b="1" i="1" dirty="0" err="1" smtClean="0">
                <a:latin typeface="Cambria" pitchFamily="18" charset="0"/>
              </a:rPr>
              <a:t>Корольчук</a:t>
            </a:r>
            <a:r>
              <a:rPr lang="uk-UA" sz="1600" b="1" i="1" dirty="0" smtClean="0">
                <a:latin typeface="Cambria" pitchFamily="18" charset="0"/>
              </a:rPr>
              <a:t> О.Л., </a:t>
            </a:r>
            <a:r>
              <a:rPr lang="uk-UA" sz="1600" b="1" i="1" dirty="0" smtClean="0">
                <a:latin typeface="Cambria" pitchFamily="18" charset="0"/>
              </a:rPr>
              <a:t>вихователь-методист  </a:t>
            </a:r>
            <a:r>
              <a:rPr lang="uk-UA" sz="1600" b="1" i="1" dirty="0" smtClean="0">
                <a:latin typeface="Cambria" pitchFamily="18" charset="0"/>
              </a:rPr>
              <a:t>ДНЗ №2 «Зайчик»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u="sng" dirty="0" smtClean="0">
                <a:solidFill>
                  <a:srgbClr val="FF0000"/>
                </a:solidFill>
                <a:latin typeface="Cambria" pitchFamily="18" charset="0"/>
              </a:rPr>
              <a:t>ІІ. </a:t>
            </a:r>
            <a:r>
              <a:rPr lang="uk-UA" sz="1600" b="1" u="sng" dirty="0" err="1" smtClean="0">
                <a:solidFill>
                  <a:srgbClr val="FF0000"/>
                </a:solidFill>
                <a:latin typeface="Cambria" pitchFamily="18" charset="0"/>
              </a:rPr>
              <a:t>Теоретико-практична</a:t>
            </a:r>
            <a:r>
              <a:rPr lang="uk-UA" sz="1600" b="1" u="sng" dirty="0" smtClean="0">
                <a:solidFill>
                  <a:srgbClr val="FF0000"/>
                </a:solidFill>
                <a:latin typeface="Cambria" pitchFamily="18" charset="0"/>
              </a:rPr>
              <a:t> частина</a:t>
            </a:r>
            <a:endParaRPr lang="ru-RU" sz="1600" b="1" u="sng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1. Ознайомлення педагогів з методичними рекомендаціями МОН України щодо організації освітнього процесу в ЗДО у 2021-2022 навчальному році</a:t>
            </a:r>
          </a:p>
          <a:p>
            <a:pPr algn="r">
              <a:buNone/>
            </a:pPr>
            <a:r>
              <a:rPr lang="uk-UA" sz="1600" b="1" i="1" dirty="0" smtClean="0">
                <a:latin typeface="Cambria" pitchFamily="18" charset="0"/>
              </a:rPr>
              <a:t>                                                       </a:t>
            </a:r>
            <a:r>
              <a:rPr lang="uk-UA" sz="1600" b="1" i="1" dirty="0" err="1" smtClean="0">
                <a:latin typeface="Cambria" pitchFamily="18" charset="0"/>
              </a:rPr>
              <a:t>Черниш</a:t>
            </a:r>
            <a:r>
              <a:rPr lang="uk-UA" sz="1600" b="1" i="1" dirty="0" smtClean="0">
                <a:latin typeface="Cambria" pitchFamily="18" charset="0"/>
              </a:rPr>
              <a:t> О.М., консультант ЦПРПП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2. Що таке якісна дошкільна освіта: дамо дитині успішний старт.</a:t>
            </a:r>
            <a:endParaRPr lang="ru-RU" sz="1600" b="1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uk-UA" sz="1600" b="1" i="1" dirty="0" err="1" smtClean="0">
                <a:latin typeface="Cambria" pitchFamily="18" charset="0"/>
              </a:rPr>
              <a:t>Корольчук</a:t>
            </a:r>
            <a:r>
              <a:rPr lang="uk-UA" sz="1600" b="1" i="1" dirty="0" smtClean="0">
                <a:latin typeface="Cambria" pitchFamily="18" charset="0"/>
              </a:rPr>
              <a:t> О.Л., вихователь-методист ДНЗ №2                                   </a:t>
            </a:r>
            <a:r>
              <a:rPr lang="uk-UA" sz="1600" b="1" dirty="0" smtClean="0">
                <a:latin typeface="Cambria" pitchFamily="18" charset="0"/>
              </a:rPr>
              <a:t>                                         </a:t>
            </a:r>
            <a:endParaRPr lang="ru-RU" sz="1600" b="1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Cambria" pitchFamily="18" charset="0"/>
              </a:rPr>
              <a:t> 3.</a:t>
            </a:r>
            <a:r>
              <a:rPr lang="uk-UA" sz="1600" b="1" dirty="0" smtClean="0">
                <a:latin typeface="Cambria" pitchFamily="18" charset="0"/>
              </a:rPr>
              <a:t> Ключові показники якості дошкільної освіти.</a:t>
            </a:r>
            <a:endParaRPr lang="ru-RU" sz="1600" b="1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uk-UA" sz="1600" b="1" i="1" dirty="0" smtClean="0">
                <a:latin typeface="Cambria" pitchFamily="18" charset="0"/>
              </a:rPr>
              <a:t>Бичкова Н.В., вихователь ДНЗ №2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4. Якісна дошкільна освіта в Україні  за методикою  ECERS-3.</a:t>
            </a:r>
            <a:endParaRPr lang="ru-RU" sz="1600" b="1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uk-UA" sz="1600" b="1" i="1" dirty="0" err="1" smtClean="0">
                <a:latin typeface="Cambria" pitchFamily="18" charset="0"/>
              </a:rPr>
              <a:t>Левандовська</a:t>
            </a:r>
            <a:r>
              <a:rPr lang="uk-UA" sz="1600" b="1" i="1" dirty="0" smtClean="0">
                <a:latin typeface="Cambria" pitchFamily="18" charset="0"/>
              </a:rPr>
              <a:t> С.Б., </a:t>
            </a:r>
            <a:r>
              <a:rPr lang="uk-UA" sz="1600" b="1" i="1" dirty="0" err="1" smtClean="0">
                <a:latin typeface="Cambria" pitchFamily="18" charset="0"/>
              </a:rPr>
              <a:t>Соколюк</a:t>
            </a:r>
            <a:r>
              <a:rPr lang="uk-UA" sz="1600" b="1" i="1" dirty="0" smtClean="0">
                <a:latin typeface="Cambria" pitchFamily="18" charset="0"/>
              </a:rPr>
              <a:t> Н.В., вихователі ДНЗ №2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uk-UA" sz="1600" b="1" u="sng" dirty="0" smtClean="0">
                <a:solidFill>
                  <a:srgbClr val="FF0000"/>
                </a:solidFill>
                <a:latin typeface="Cambria" pitchFamily="18" charset="0"/>
              </a:rPr>
              <a:t>ІІІ. </a:t>
            </a:r>
            <a:r>
              <a:rPr lang="uk-UA" sz="1600" b="1" u="sng" dirty="0" smtClean="0">
                <a:solidFill>
                  <a:srgbClr val="FF0000"/>
                </a:solidFill>
                <a:latin typeface="Cambria" pitchFamily="18" charset="0"/>
              </a:rPr>
              <a:t>Підсумкова частина </a:t>
            </a:r>
          </a:p>
          <a:p>
            <a:pPr>
              <a:buNone/>
            </a:pPr>
            <a:r>
              <a:rPr lang="uk-UA" sz="1600" b="1" dirty="0" smtClean="0">
                <a:latin typeface="Cambria" pitchFamily="18" charset="0"/>
              </a:rPr>
              <a:t>Підведення </a:t>
            </a:r>
            <a:r>
              <a:rPr lang="uk-UA" sz="1600" b="1" dirty="0" smtClean="0">
                <a:latin typeface="Cambria" pitchFamily="18" charset="0"/>
              </a:rPr>
              <a:t>підсумків роботи засідання професійної спільноти.</a:t>
            </a:r>
            <a:endParaRPr lang="ru-RU" sz="1600" b="1" dirty="0" smtClean="0">
              <a:latin typeface="Cambria" pitchFamily="18" charset="0"/>
            </a:endParaRPr>
          </a:p>
          <a:p>
            <a:pPr>
              <a:buNone/>
            </a:pPr>
            <a:endParaRPr lang="ru-RU" sz="1600" b="1" u="sng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92808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Якісна дошкільна освіта в Україні  за методикою  ECERS-3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uk-UA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НАВІЩО НЕОБХІДНЕ ДОСЛІДЖЕННЯ ЯКОСТІ ДОШКІЛЬНОЇ ОСВІТИ</a:t>
            </a:r>
          </a:p>
          <a:p>
            <a:r>
              <a:rPr lang="ru-RU" b="1" dirty="0" err="1" smtClean="0">
                <a:latin typeface="Cambria" pitchFamily="18" charset="0"/>
              </a:rPr>
              <a:t>Результати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 err="1" smtClean="0">
                <a:latin typeface="Cambria" pitchFamily="18" charset="0"/>
              </a:rPr>
              <a:t>дослідження</a:t>
            </a:r>
            <a:r>
              <a:rPr lang="ru-RU" dirty="0" smtClean="0">
                <a:latin typeface="Cambria" pitchFamily="18" charset="0"/>
              </a:rPr>
              <a:t> – </a:t>
            </a:r>
            <a:r>
              <a:rPr lang="ru-RU" dirty="0" err="1" smtClean="0">
                <a:latin typeface="Cambria" pitchFamily="18" charset="0"/>
              </a:rPr>
              <a:t>підстава</a:t>
            </a:r>
            <a:r>
              <a:rPr lang="ru-RU" dirty="0" smtClean="0">
                <a:latin typeface="Cambria" pitchFamily="18" charset="0"/>
              </a:rPr>
              <a:t> для </a:t>
            </a:r>
            <a:r>
              <a:rPr lang="ru-RU" dirty="0" err="1" smtClean="0">
                <a:latin typeface="Cambria" pitchFamily="18" charset="0"/>
              </a:rPr>
              <a:t>формування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освітньої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політики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спрямованої</a:t>
            </a:r>
            <a:r>
              <a:rPr lang="ru-RU" dirty="0" smtClean="0">
                <a:latin typeface="Cambria" pitchFamily="18" charset="0"/>
              </a:rPr>
              <a:t> на </a:t>
            </a:r>
            <a:r>
              <a:rPr lang="ru-RU" dirty="0" err="1" smtClean="0">
                <a:latin typeface="Cambria" pitchFamily="18" charset="0"/>
              </a:rPr>
              <a:t>підвищення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якості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дошкільної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освіти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зокрема</a:t>
            </a:r>
            <a:r>
              <a:rPr lang="ru-RU" dirty="0" smtClean="0">
                <a:latin typeface="Cambria" pitchFamily="18" charset="0"/>
              </a:rPr>
              <a:t>:</a:t>
            </a:r>
          </a:p>
          <a:p>
            <a:r>
              <a:rPr lang="ru-RU" dirty="0" err="1" smtClean="0">
                <a:latin typeface="Cambria" pitchFamily="18" charset="0"/>
              </a:rPr>
              <a:t>оновлення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змісту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дошкільної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освіти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err="1" smtClean="0">
                <a:latin typeface="Cambria" pitchFamily="18" charset="0"/>
              </a:rPr>
              <a:t>оновлення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методичних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рекомендацій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щодо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організації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освітнього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процесу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err="1" smtClean="0">
                <a:latin typeface="Cambria" pitchFamily="18" charset="0"/>
              </a:rPr>
              <a:t>підвищення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кваліфікації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педагогічних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працівників</a:t>
            </a:r>
            <a:r>
              <a:rPr lang="ru-RU" dirty="0" smtClean="0">
                <a:latin typeface="Cambria" pitchFamily="18" charset="0"/>
              </a:rPr>
              <a:t>;</a:t>
            </a:r>
          </a:p>
          <a:p>
            <a:r>
              <a:rPr lang="ru-RU" dirty="0" err="1" smtClean="0">
                <a:latin typeface="Cambria" pitchFamily="18" charset="0"/>
              </a:rPr>
              <a:t>приєднання</a:t>
            </a:r>
            <a:r>
              <a:rPr lang="ru-RU" dirty="0" smtClean="0">
                <a:latin typeface="Cambria" pitchFamily="18" charset="0"/>
              </a:rPr>
              <a:t> до </a:t>
            </a:r>
            <a:r>
              <a:rPr lang="ru-RU" dirty="0" err="1" smtClean="0">
                <a:latin typeface="Cambria" pitchFamily="18" charset="0"/>
              </a:rPr>
              <a:t>світової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професійної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спільноти</a:t>
            </a:r>
            <a:r>
              <a:rPr lang="ru-RU" dirty="0" smtClean="0">
                <a:latin typeface="Cambria" pitchFamily="18" charset="0"/>
              </a:rPr>
              <a:t> у </a:t>
            </a:r>
            <a:r>
              <a:rPr lang="ru-RU" dirty="0" err="1" smtClean="0">
                <a:latin typeface="Cambria" pitchFamily="18" charset="0"/>
              </a:rPr>
              <a:t>сфері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дошкільної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освіти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Cambria" pitchFamily="18" charset="0"/>
              </a:rPr>
              <a:t> </a:t>
            </a:r>
            <a:r>
              <a:rPr lang="uk-UA" b="1" dirty="0" smtClean="0">
                <a:latin typeface="Cambria" pitchFamily="18" charset="0"/>
              </a:rPr>
              <a:t>    </a:t>
            </a:r>
            <a:r>
              <a:rPr lang="uk-UA" b="1" u="sng" dirty="0" smtClean="0">
                <a:solidFill>
                  <a:srgbClr val="FF0000"/>
                </a:solidFill>
                <a:latin typeface="Cambria" pitchFamily="18" charset="0"/>
              </a:rPr>
              <a:t>Оцінювання </a:t>
            </a:r>
            <a:r>
              <a:rPr lang="ru-RU" b="1" u="sng" dirty="0" smtClean="0">
                <a:solidFill>
                  <a:srgbClr val="FF0000"/>
                </a:solidFill>
                <a:latin typeface="Cambria" pitchFamily="18" charset="0"/>
              </a:rPr>
              <a:t>ECERS</a:t>
            </a:r>
            <a:r>
              <a:rPr lang="uk-UA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b="1" dirty="0" smtClean="0">
                <a:latin typeface="Cambria" pitchFamily="18" charset="0"/>
              </a:rPr>
              <a:t>– методика, зосереджена на умовах для розвитку дитини, навколо інтересів якої побудоване оцінювання.</a:t>
            </a:r>
            <a:endParaRPr lang="uk-UA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Якісна дошкільна освіта в Україні  за методикою  ECERS-3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400" b="1" u="sng" dirty="0" smtClean="0">
                <a:solidFill>
                  <a:srgbClr val="002060"/>
                </a:solidFill>
                <a:latin typeface="Cambria" pitchFamily="18" charset="0"/>
              </a:rPr>
              <a:t>Серія </a:t>
            </a:r>
            <a:r>
              <a:rPr lang="uk-UA" sz="3400" b="1" u="sng" dirty="0" err="1" smtClean="0">
                <a:solidFill>
                  <a:srgbClr val="002060"/>
                </a:solidFill>
                <a:latin typeface="Cambria" pitchFamily="18" charset="0"/>
              </a:rPr>
              <a:t>вебінарів</a:t>
            </a:r>
            <a:r>
              <a:rPr lang="uk-UA" sz="3400" b="1" u="sng" dirty="0" smtClean="0">
                <a:solidFill>
                  <a:srgbClr val="002060"/>
                </a:solidFill>
                <a:latin typeface="Cambria" pitchFamily="18" charset="0"/>
              </a:rPr>
              <a:t> від Українського інституту розвитку освіти «Якісна дошкільна освіта в Україні»</a:t>
            </a:r>
          </a:p>
          <a:p>
            <a:r>
              <a:rPr lang="uk-UA" sz="3400" b="1" dirty="0" smtClean="0">
                <a:latin typeface="Cambria" pitchFamily="18" charset="0"/>
              </a:rPr>
              <a:t>Перший </a:t>
            </a:r>
            <a:r>
              <a:rPr lang="uk-UA" sz="3400" b="1" dirty="0" err="1" smtClean="0">
                <a:latin typeface="Cambria" pitchFamily="18" charset="0"/>
              </a:rPr>
              <a:t>вебінар</a:t>
            </a:r>
            <a:r>
              <a:rPr lang="uk-UA" sz="3400" b="1" dirty="0" smtClean="0">
                <a:latin typeface="Cambria" pitchFamily="18" charset="0"/>
              </a:rPr>
              <a:t>:</a:t>
            </a:r>
            <a:r>
              <a:rPr lang="uk-UA" sz="3400" dirty="0" smtClean="0">
                <a:latin typeface="Cambria" pitchFamily="18" charset="0"/>
              </a:rPr>
              <a:t> міжнародні критерії якості дошкільної освіти, світова практика дослідження за методикою ECERS-3 та план дослідження в Україні.</a:t>
            </a:r>
            <a:endParaRPr lang="ru-RU" sz="3400" dirty="0" smtClean="0">
              <a:latin typeface="Cambria" pitchFamily="18" charset="0"/>
            </a:endParaRPr>
          </a:p>
          <a:p>
            <a:r>
              <a:rPr lang="uk-UA" sz="3400" b="1" dirty="0" smtClean="0">
                <a:latin typeface="Cambria" pitchFamily="18" charset="0"/>
              </a:rPr>
              <a:t>Другий </a:t>
            </a:r>
            <a:r>
              <a:rPr lang="uk-UA" sz="3400" b="1" dirty="0" err="1" smtClean="0">
                <a:latin typeface="Cambria" pitchFamily="18" charset="0"/>
              </a:rPr>
              <a:t>вебінар</a:t>
            </a:r>
            <a:r>
              <a:rPr lang="uk-UA" sz="3400" b="1" dirty="0" smtClean="0">
                <a:latin typeface="Cambria" pitchFamily="18" charset="0"/>
              </a:rPr>
              <a:t>:</a:t>
            </a:r>
            <a:r>
              <a:rPr lang="uk-UA" sz="3400" dirty="0" smtClean="0">
                <a:latin typeface="Cambria" pitchFamily="18" charset="0"/>
              </a:rPr>
              <a:t> структура, зміст та достовірність шкали ECERS-3, а також процедура дослідження за цією методикою.</a:t>
            </a:r>
            <a:endParaRPr lang="ru-RU" sz="3400" dirty="0" smtClean="0">
              <a:latin typeface="Cambria" pitchFamily="18" charset="0"/>
            </a:endParaRPr>
          </a:p>
          <a:p>
            <a:r>
              <a:rPr lang="uk-UA" sz="3400" b="1" dirty="0" smtClean="0">
                <a:latin typeface="Cambria" pitchFamily="18" charset="0"/>
              </a:rPr>
              <a:t>Третій </a:t>
            </a:r>
            <a:r>
              <a:rPr lang="uk-UA" sz="3400" b="1" dirty="0" err="1" smtClean="0">
                <a:latin typeface="Cambria" pitchFamily="18" charset="0"/>
              </a:rPr>
              <a:t>вебінар</a:t>
            </a:r>
            <a:r>
              <a:rPr lang="uk-UA" sz="3400" b="1" dirty="0" smtClean="0">
                <a:latin typeface="Cambria" pitchFamily="18" charset="0"/>
              </a:rPr>
              <a:t>:</a:t>
            </a:r>
            <a:r>
              <a:rPr lang="uk-UA" sz="3400" dirty="0" smtClean="0">
                <a:latin typeface="Cambria" pitchFamily="18" charset="0"/>
              </a:rPr>
              <a:t> якісний освітній простір, умеблювання для гри та навчання відповідно до методики ECERS-3, а також практики повсякденного догляду для дітей дошкільного віку.</a:t>
            </a:r>
            <a:endParaRPr lang="ru-RU" sz="3400" dirty="0" smtClean="0">
              <a:latin typeface="Cambria" pitchFamily="18" charset="0"/>
            </a:endParaRPr>
          </a:p>
          <a:p>
            <a:r>
              <a:rPr lang="uk-UA" sz="3400" b="1" dirty="0" smtClean="0">
                <a:latin typeface="Cambria" pitchFamily="18" charset="0"/>
              </a:rPr>
              <a:t>Четвертий </a:t>
            </a:r>
            <a:r>
              <a:rPr lang="uk-UA" sz="3400" b="1" dirty="0" err="1" smtClean="0">
                <a:latin typeface="Cambria" pitchFamily="18" charset="0"/>
              </a:rPr>
              <a:t>вебінар</a:t>
            </a:r>
            <a:r>
              <a:rPr lang="uk-UA" sz="3400" b="1" dirty="0" smtClean="0">
                <a:latin typeface="Cambria" pitchFamily="18" charset="0"/>
              </a:rPr>
              <a:t>:</a:t>
            </a:r>
            <a:r>
              <a:rPr lang="uk-UA" sz="3400" dirty="0" smtClean="0">
                <a:latin typeface="Cambria" pitchFamily="18" charset="0"/>
              </a:rPr>
              <a:t> заохочення дітей до мовлення та користування книгами, ігри, мистецтво, музика та інші види навчально-пізнавальної діяльності.</a:t>
            </a:r>
            <a:endParaRPr lang="ru-RU" sz="3400" dirty="0" smtClean="0">
              <a:latin typeface="Cambria" pitchFamily="18" charset="0"/>
            </a:endParaRPr>
          </a:p>
          <a:p>
            <a:r>
              <a:rPr lang="uk-UA" sz="3400" b="1" dirty="0" smtClean="0">
                <a:latin typeface="Cambria" pitchFamily="18" charset="0"/>
              </a:rPr>
              <a:t>П'ятий </a:t>
            </a:r>
            <a:r>
              <a:rPr lang="uk-UA" sz="3400" b="1" dirty="0" err="1" smtClean="0">
                <a:latin typeface="Cambria" pitchFamily="18" charset="0"/>
              </a:rPr>
              <a:t>вебінар</a:t>
            </a:r>
            <a:r>
              <a:rPr lang="uk-UA" sz="3400" b="1" dirty="0" smtClean="0">
                <a:latin typeface="Cambria" pitchFamily="18" charset="0"/>
              </a:rPr>
              <a:t>: </a:t>
            </a:r>
            <a:r>
              <a:rPr lang="uk-UA" sz="3400" dirty="0" smtClean="0">
                <a:latin typeface="Cambria" pitchFamily="18" charset="0"/>
              </a:rPr>
              <a:t>взаємодія між дітьми та з дорослими, дисципліна та структурування програми в дитсадку.</a:t>
            </a:r>
            <a:endParaRPr lang="ru-RU" sz="3400" dirty="0" smtClean="0">
              <a:latin typeface="Cambria" pitchFamily="18" charset="0"/>
            </a:endParaRPr>
          </a:p>
          <a:p>
            <a:pPr marL="0" indent="0" algn="ctr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Якісна дошкільна освіта в Україні  за методикою  ECERS-3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686800" cy="5410200"/>
          </a:xfrm>
        </p:spPr>
      </p:pic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Якісна дошкільна освіта в Україні  за методикою  ECERS-3 /</a:t>
            </a:r>
            <a:r>
              <a:rPr lang="uk-UA" sz="3600" b="1" dirty="0" err="1" smtClean="0"/>
              <a:t>підшкали</a:t>
            </a:r>
            <a:r>
              <a:rPr lang="uk-UA" sz="3600" b="1" dirty="0" smtClean="0"/>
              <a:t>, параметри, індикатори/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ECERS</a:t>
            </a:r>
            <a:r>
              <a:rPr lang="uk-UA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– міжнародна методика з оцінювання дошкільного освітнього середовища, описана у форматі шкали, яка містить:</a:t>
            </a:r>
            <a:endParaRPr lang="ru-RU" dirty="0" smtClean="0">
              <a:latin typeface="Cambria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6 </a:t>
            </a:r>
            <a:r>
              <a:rPr lang="uk-UA" b="1" dirty="0" err="1" smtClean="0">
                <a:solidFill>
                  <a:srgbClr val="FF0000"/>
                </a:solidFill>
                <a:latin typeface="Cambria" pitchFamily="18" charset="0"/>
              </a:rPr>
              <a:t>підшкал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1. Простір і вмеблювання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2.Повсякденні практики особистого догляду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3.Мовлення та грамотність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4.Види навчально-пізнавальної діяльності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5. Взаємодія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6.Структурування програми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35 параметрів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468 індикаторів</a:t>
            </a:r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0" indent="0" algn="ctr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Якісна дошкільна освіта в Україні  за методикою  ECERS-3 /</a:t>
            </a:r>
            <a:r>
              <a:rPr lang="uk-UA" sz="3600" b="1" dirty="0" err="1" smtClean="0"/>
              <a:t>підшкали</a:t>
            </a:r>
            <a:r>
              <a:rPr lang="uk-UA" sz="3600" b="1" dirty="0" smtClean="0"/>
              <a:t>, параметри, індикатори/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1.Підшкала «Простір і вмеблювання»</a:t>
            </a:r>
            <a:r>
              <a:rPr lang="uk-UA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містить у собі такі параметри: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внутрішній простір,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умеблювання для догляду, гри і навчання,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облаштування групового простору для гри і навчання,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місця для усамітнення,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візуальне оформлення простору, пов’язане з дітьми, 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простір та обладнання для розвитку великої моторики.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Якісна дошкільна освіта в Україні  за методикою  ECERS-3 /</a:t>
            </a:r>
            <a:r>
              <a:rPr lang="uk-UA" sz="3600" b="1" dirty="0" err="1" smtClean="0"/>
              <a:t>підшкали</a:t>
            </a:r>
            <a:r>
              <a:rPr lang="uk-UA" sz="3600" b="1" dirty="0" smtClean="0"/>
              <a:t>, параметри, індикатори/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2.Підшкала «Повсякденні практики особистого догляду»</a:t>
            </a:r>
            <a:r>
              <a:rPr lang="uk-UA" u="sng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об’єднує такі параметри: споживання їжі, туалетно-гігієнічні процедури, </a:t>
            </a:r>
            <a:r>
              <a:rPr lang="uk-UA" dirty="0" err="1" smtClean="0">
                <a:latin typeface="Cambria" pitchFamily="18" charset="0"/>
              </a:rPr>
              <a:t>здоров’язбережувальні</a:t>
            </a:r>
            <a:r>
              <a:rPr lang="uk-UA" dirty="0" smtClean="0">
                <a:latin typeface="Cambria" pitchFamily="18" charset="0"/>
              </a:rPr>
              <a:t> практики та безпека.</a:t>
            </a: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  <a:latin typeface="Cambria" pitchFamily="18" charset="0"/>
              </a:rPr>
              <a:t>3</a:t>
            </a: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. </a:t>
            </a:r>
            <a:r>
              <a:rPr lang="uk-UA" b="1" u="sng" dirty="0" err="1" smtClean="0">
                <a:solidFill>
                  <a:srgbClr val="002060"/>
                </a:solidFill>
                <a:latin typeface="Cambria" pitchFamily="18" charset="0"/>
              </a:rPr>
              <a:t>Підшкала</a:t>
            </a: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 «Мовлення та грамотність»</a:t>
            </a:r>
            <a:r>
              <a:rPr lang="uk-UA" u="sng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складається з таких параметрів: допомога дітям у розширенні словника, заохочення дітей до мовлення, використання персоналом книжок у роботі з дітьми та заохочення дітей до користування ними, ознайомлення з друкованим текстом.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Якісна дошкільна освіта в Україні  за методикою  ECERS-3 /</a:t>
            </a:r>
            <a:r>
              <a:rPr lang="uk-UA" sz="3600" b="1" dirty="0" err="1" smtClean="0"/>
              <a:t>підшкали</a:t>
            </a:r>
            <a:r>
              <a:rPr lang="uk-UA" sz="3600" b="1" dirty="0" smtClean="0"/>
              <a:t>, параметри, індикатори/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4. </a:t>
            </a:r>
            <a:r>
              <a:rPr lang="uk-UA" b="1" u="sng" dirty="0" err="1" smtClean="0">
                <a:solidFill>
                  <a:srgbClr val="002060"/>
                </a:solidFill>
                <a:latin typeface="Cambria" pitchFamily="18" charset="0"/>
              </a:rPr>
              <a:t>Підшкала</a:t>
            </a: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 «Види навчально-пізнавальної діяльності» </a:t>
            </a:r>
            <a:r>
              <a:rPr lang="uk-UA" dirty="0" smtClean="0">
                <a:latin typeface="Cambria" pitchFamily="18" charset="0"/>
              </a:rPr>
              <a:t>містить такі параметри: </a:t>
            </a:r>
            <a:r>
              <a:rPr lang="ru-RU" dirty="0" smtClean="0">
                <a:latin typeface="Cambria" pitchFamily="18" charset="0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Cambria" pitchFamily="18" charset="0"/>
              </a:rPr>
              <a:t>     </a:t>
            </a:r>
            <a:r>
              <a:rPr lang="uk-UA" dirty="0" smtClean="0">
                <a:latin typeface="Cambria" pitchFamily="18" charset="0"/>
              </a:rPr>
              <a:t>дрібна моторика;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мистецтво;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музика та рух;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кубики;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рольова гра;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природа/наука;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математичні матеріали та види діяльності;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математика в повсякденному житті;розуміння зображених чисел;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сприяння прийняттю різноманітності;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правильне використання технологій.</a:t>
            </a:r>
          </a:p>
          <a:p>
            <a:pPr algn="just">
              <a:buNone/>
            </a:pPr>
            <a:endParaRPr lang="uk-UA" dirty="0" smtClean="0">
              <a:latin typeface="Cambria" pitchFamily="18" charset="0"/>
            </a:endParaRPr>
          </a:p>
          <a:p>
            <a:pPr>
              <a:buNone/>
            </a:pPr>
            <a:r>
              <a:rPr lang="uk-UA" b="1" dirty="0" smtClean="0">
                <a:solidFill>
                  <a:srgbClr val="002060"/>
                </a:solidFill>
                <a:latin typeface="Cambria" pitchFamily="18" charset="0"/>
              </a:rPr>
              <a:t>5</a:t>
            </a: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.Підшкала «Взаємодія»</a:t>
            </a:r>
            <a:r>
              <a:rPr lang="uk-UA" u="sng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містить такі параметри: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- нагляд за діяльністю, пов’язаною з великою моторикою,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- індивідуалізоване навчання й учіння,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- взаємодія персоналу з дітьми,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- взаємодія між однолітками,</a:t>
            </a:r>
            <a:endParaRPr lang="ru-RU" dirty="0" smtClean="0">
              <a:latin typeface="Cambria" pitchFamily="18" charset="0"/>
            </a:endParaRPr>
          </a:p>
          <a:p>
            <a:r>
              <a:rPr lang="uk-UA" dirty="0" smtClean="0">
                <a:latin typeface="Cambria" pitchFamily="18" charset="0"/>
              </a:rPr>
              <a:t>- дисципліна.</a:t>
            </a: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Якісна дошкільна освіта в Україні  за методикою  ECERS-3 /</a:t>
            </a:r>
            <a:r>
              <a:rPr lang="uk-UA" sz="3600" b="1" dirty="0" err="1" smtClean="0"/>
              <a:t>підшкали</a:t>
            </a:r>
            <a:r>
              <a:rPr lang="uk-UA" sz="3600" b="1" dirty="0" smtClean="0"/>
              <a:t>, параметри, індикатори/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u="sng" dirty="0" smtClean="0">
                <a:solidFill>
                  <a:srgbClr val="002060"/>
                </a:solidFill>
                <a:latin typeface="Cambria" pitchFamily="18" charset="0"/>
              </a:rPr>
              <a:t>6.Підшкала «Структурування програми</a:t>
            </a:r>
            <a:r>
              <a:rPr lang="uk-UA" u="sng" dirty="0" smtClean="0">
                <a:solidFill>
                  <a:srgbClr val="002060"/>
                </a:solidFill>
                <a:latin typeface="Cambria" pitchFamily="18" charset="0"/>
              </a:rPr>
              <a:t>» </a:t>
            </a:r>
            <a:r>
              <a:rPr lang="uk-UA" dirty="0" smtClean="0">
                <a:latin typeface="Cambria" pitchFamily="18" charset="0"/>
              </a:rPr>
              <a:t>містить параметри, які стосуються зміни діяльності (переходів) та часу очікування, вільної гри, а також гри та навчання як </a:t>
            </a:r>
            <a:r>
              <a:rPr lang="uk-UA" dirty="0" err="1" smtClean="0">
                <a:latin typeface="Cambria" pitchFamily="18" charset="0"/>
              </a:rPr>
              <a:t>загальногрупових</a:t>
            </a:r>
            <a:r>
              <a:rPr lang="uk-UA" dirty="0" smtClean="0">
                <a:latin typeface="Cambria" pitchFamily="18" charset="0"/>
              </a:rPr>
              <a:t> видів діяльності.</a:t>
            </a:r>
            <a:endParaRPr lang="ru-RU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Cambria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 Гра </a:t>
            </a:r>
            <a:r>
              <a:rPr lang="uk-UA" dirty="0" smtClean="0">
                <a:latin typeface="Cambria" pitchFamily="18" charset="0"/>
              </a:rPr>
              <a:t>– один із основних видів діяльності дошкільнят.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Cambria" pitchFamily="18" charset="0"/>
              </a:rPr>
              <a:t>Міжнародна методика ECERS-3</a:t>
            </a:r>
            <a:r>
              <a:rPr lang="uk-UA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dirty="0" smtClean="0">
                <a:latin typeface="Cambria" pitchFamily="18" charset="0"/>
              </a:rPr>
              <a:t>– це не лише інструмент дослідження, але і можливість для педагогів та керівників закладів дошкільної освіти покращити їхнє освітнє середовище.</a:t>
            </a: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/>
          </a:bodyPr>
          <a:lstStyle/>
          <a:p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6000" dirty="0" smtClean="0">
                <a:latin typeface="Cambria" panose="02040503050406030204" pitchFamily="18" charset="0"/>
              </a:rPr>
              <a:t>Дякуємо за увагу!   </a:t>
            </a:r>
          </a:p>
          <a:p>
            <a:pPr marL="0" indent="0" algn="ctr">
              <a:buNone/>
            </a:pPr>
            <a:r>
              <a:rPr lang="uk-UA" sz="6000" dirty="0" smtClean="0">
                <a:latin typeface="Cambria" panose="02040503050406030204" pitchFamily="18" charset="0"/>
              </a:rPr>
              <a:t>Хай нам всім щастить!   </a:t>
            </a:r>
            <a:endParaRPr lang="ru-RU" sz="6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Показники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якості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дошкільної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освіти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в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розрізі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щоденної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діяльності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600" b="1" u="sng" dirty="0" err="1" smtClean="0">
                <a:solidFill>
                  <a:srgbClr val="FF0000"/>
                </a:solidFill>
                <a:latin typeface="Cambria" pitchFamily="18" charset="0"/>
              </a:rPr>
              <a:t>дітей</a:t>
            </a:r>
            <a:r>
              <a:rPr lang="ru-RU" sz="2600" b="1" u="sng" dirty="0" smtClean="0">
                <a:solidFill>
                  <a:srgbClr val="FF0000"/>
                </a:solidFill>
                <a:latin typeface="Cambria" pitchFamily="18" charset="0"/>
              </a:rPr>
              <a:t>:</a:t>
            </a:r>
            <a:r>
              <a:rPr lang="ru-RU" sz="2600" b="1" u="sng" dirty="0" smtClean="0">
                <a:latin typeface="Cambria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400" b="1" dirty="0" err="1" smtClean="0">
                <a:latin typeface="Cambria" pitchFamily="18" charset="0"/>
              </a:rPr>
              <a:t>гра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взаємодія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спілкування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формування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життєвих</a:t>
            </a:r>
            <a:r>
              <a:rPr lang="ru-RU" sz="2400" b="1" dirty="0" smtClean="0">
                <a:latin typeface="Cambria" pitchFamily="18" charset="0"/>
              </a:rPr>
              <a:t> та </a:t>
            </a:r>
            <a:r>
              <a:rPr lang="ru-RU" sz="2400" b="1" dirty="0" err="1" smtClean="0">
                <a:latin typeface="Cambria" pitchFamily="18" charset="0"/>
              </a:rPr>
              <a:t>академічних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навичок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безпека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й</a:t>
            </a:r>
            <a:r>
              <a:rPr lang="ru-RU" sz="2400" b="1" dirty="0" smtClean="0">
                <a:latin typeface="Cambria" pitchFamily="18" charset="0"/>
              </a:rPr>
              <a:t> все те, </a:t>
            </a:r>
            <a:r>
              <a:rPr lang="ru-RU" sz="2400" b="1" dirty="0" err="1" smtClean="0">
                <a:latin typeface="Cambria" pitchFamily="18" charset="0"/>
              </a:rPr>
              <a:t>що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забезпечує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добробут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і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розвиток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дитини</a:t>
            </a:r>
            <a:r>
              <a:rPr lang="ru-RU" sz="2400" b="1" dirty="0" smtClean="0">
                <a:latin typeface="Cambria" pitchFamily="18" charset="0"/>
              </a:rPr>
              <a:t>.</a:t>
            </a:r>
          </a:p>
          <a:p>
            <a:pPr marL="0" indent="0" algn="ctr">
              <a:buNone/>
            </a:pPr>
            <a:endParaRPr lang="uk-UA" sz="24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u-RU" sz="3000" b="1" u="sng" dirty="0" smtClean="0">
                <a:solidFill>
                  <a:srgbClr val="002060"/>
                </a:solidFill>
                <a:latin typeface="Cambria" pitchFamily="18" charset="0"/>
              </a:rPr>
              <a:t>1</a:t>
            </a:r>
            <a:r>
              <a:rPr lang="uk-UA" sz="3000" b="1" u="sng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r>
              <a:rPr lang="ru-RU" sz="3000" b="1" u="sng" dirty="0" smtClean="0">
                <a:solidFill>
                  <a:srgbClr val="002060"/>
                </a:solidFill>
                <a:latin typeface="Cambria" pitchFamily="18" charset="0"/>
              </a:rPr>
              <a:t> ВЗАЄМОДІЯ </a:t>
            </a:r>
            <a:endParaRPr lang="ru-RU" sz="30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ЯКОЮ МАЄ БУТИ ВЗАЄМОДІЯ МІЖ ПЕДАГОГАМИ ТА ДИТИНОЮ</a:t>
            </a:r>
            <a:r>
              <a:rPr lang="ru-RU" sz="2400" b="1" dirty="0" smtClean="0">
                <a:latin typeface="Cambria" pitchFamily="18" charset="0"/>
              </a:rPr>
              <a:t>?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ХОРОШИЙ ПЕДАГОГ:</a:t>
            </a:r>
          </a:p>
          <a:p>
            <a:r>
              <a:rPr lang="ru-RU" sz="2400" b="1" dirty="0" err="1" smtClean="0">
                <a:latin typeface="Cambria" pitchFamily="18" charset="0"/>
              </a:rPr>
              <a:t>вітає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кожну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дитину</a:t>
            </a:r>
            <a:r>
              <a:rPr lang="ru-RU" sz="2400" b="1" dirty="0" smtClean="0">
                <a:latin typeface="Cambria" pitchFamily="18" charset="0"/>
              </a:rPr>
              <a:t> на </a:t>
            </a:r>
            <a:r>
              <a:rPr lang="ru-RU" sz="2400" b="1" dirty="0" err="1" smtClean="0">
                <a:latin typeface="Cambria" pitchFamily="18" charset="0"/>
              </a:rPr>
              <a:t>ім’я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із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радістю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любов’ю</a:t>
            </a:r>
            <a:r>
              <a:rPr lang="ru-RU" sz="2400" b="1" dirty="0" smtClean="0">
                <a:latin typeface="Cambria" pitchFamily="18" charset="0"/>
              </a:rPr>
              <a:t> та </a:t>
            </a:r>
            <a:r>
              <a:rPr lang="ru-RU" sz="2400" b="1" dirty="0" err="1" smtClean="0">
                <a:latin typeface="Cambria" pitchFamily="18" charset="0"/>
              </a:rPr>
              <a:t>повагою</a:t>
            </a:r>
            <a:r>
              <a:rPr lang="ru-RU" sz="2400" b="1" dirty="0" smtClean="0">
                <a:latin typeface="Cambria" pitchFamily="18" charset="0"/>
              </a:rPr>
              <a:t>; </a:t>
            </a:r>
          </a:p>
          <a:p>
            <a:r>
              <a:rPr lang="ru-RU" sz="2400" b="1" dirty="0" err="1" smtClean="0">
                <a:latin typeface="Cambria" pitchFamily="18" charset="0"/>
              </a:rPr>
              <a:t>поважає</a:t>
            </a:r>
            <a:r>
              <a:rPr lang="ru-RU" sz="2400" b="1" dirty="0" smtClean="0">
                <a:latin typeface="Cambria" pitchFamily="18" charset="0"/>
              </a:rPr>
              <a:t> те, </a:t>
            </a:r>
            <a:r>
              <a:rPr lang="ru-RU" sz="2400" b="1" dirty="0" err="1" smtClean="0">
                <a:latin typeface="Cambria" pitchFamily="18" charset="0"/>
              </a:rPr>
              <a:t>що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діти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знають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і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чим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цікавляться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уважно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слухає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їх</a:t>
            </a:r>
            <a:r>
              <a:rPr lang="ru-RU" sz="2400" b="1" dirty="0" smtClean="0">
                <a:latin typeface="Cambria" pitchFamily="18" charset="0"/>
              </a:rPr>
              <a:t>; </a:t>
            </a:r>
          </a:p>
          <a:p>
            <a:r>
              <a:rPr lang="ru-RU" sz="2400" b="1" dirty="0" err="1" smtClean="0">
                <a:latin typeface="Cambria" pitchFamily="18" charset="0"/>
              </a:rPr>
              <a:t>заохочує</a:t>
            </a:r>
            <a:r>
              <a:rPr lang="ru-RU" sz="2400" b="1" dirty="0" smtClean="0">
                <a:latin typeface="Cambria" pitchFamily="18" charset="0"/>
              </a:rPr>
              <a:t> до </a:t>
            </a:r>
            <a:r>
              <a:rPr lang="ru-RU" sz="2400" b="1" dirty="0" err="1" smtClean="0">
                <a:latin typeface="Cambria" pitchFamily="18" charset="0"/>
              </a:rPr>
              <a:t>вільної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взаємодії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дітей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між</a:t>
            </a:r>
            <a:r>
              <a:rPr lang="ru-RU" sz="2400" b="1" dirty="0" smtClean="0">
                <a:latin typeface="Cambria" pitchFamily="18" charset="0"/>
              </a:rPr>
              <a:t> собою;</a:t>
            </a:r>
          </a:p>
          <a:p>
            <a:r>
              <a:rPr lang="ru-RU" sz="2400" b="1" dirty="0" smtClean="0">
                <a:latin typeface="Cambria" pitchFamily="18" charset="0"/>
              </a:rPr>
              <a:t> говорить </a:t>
            </a:r>
            <a:r>
              <a:rPr lang="ru-RU" sz="2400" b="1" dirty="0" err="1" smtClean="0">
                <a:latin typeface="Cambria" pitchFamily="18" charset="0"/>
              </a:rPr>
              <a:t>із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дітьми</a:t>
            </a:r>
            <a:r>
              <a:rPr lang="ru-RU" sz="2400" b="1" dirty="0" smtClean="0">
                <a:latin typeface="Cambria" pitchFamily="18" charset="0"/>
              </a:rPr>
              <a:t> про </a:t>
            </a:r>
            <a:r>
              <a:rPr lang="ru-RU" sz="2400" b="1" dirty="0" err="1" smtClean="0">
                <a:latin typeface="Cambria" pitchFamily="18" charset="0"/>
              </a:rPr>
              <a:t>почуття</a:t>
            </a:r>
            <a:r>
              <a:rPr lang="ru-RU" sz="2400" b="1" dirty="0" smtClean="0">
                <a:latin typeface="Cambria" pitchFamily="18" charset="0"/>
              </a:rPr>
              <a:t>, </a:t>
            </a:r>
            <a:r>
              <a:rPr lang="ru-RU" sz="2400" b="1" dirty="0" err="1" smtClean="0">
                <a:latin typeface="Cambria" pitchFamily="18" charset="0"/>
              </a:rPr>
              <a:t>допомагає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їм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визначати</a:t>
            </a:r>
            <a:r>
              <a:rPr lang="ru-RU" sz="2400" b="1" dirty="0" smtClean="0">
                <a:latin typeface="Cambria" pitchFamily="18" charset="0"/>
              </a:rPr>
              <a:t> та </a:t>
            </a:r>
            <a:r>
              <a:rPr lang="ru-RU" sz="2400" b="1" dirty="0" err="1" smtClean="0">
                <a:latin typeface="Cambria" pitchFamily="18" charset="0"/>
              </a:rPr>
              <a:t>виражати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власні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почуття</a:t>
            </a:r>
            <a:r>
              <a:rPr lang="ru-RU" sz="2400" b="1" dirty="0" smtClean="0">
                <a:latin typeface="Cambria" pitchFamily="18" charset="0"/>
              </a:rPr>
              <a:t>, а </a:t>
            </a:r>
            <a:r>
              <a:rPr lang="ru-RU" sz="2400" b="1" dirty="0" err="1" smtClean="0">
                <a:latin typeface="Cambria" pitchFamily="18" charset="0"/>
              </a:rPr>
              <a:t>також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поважати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почуття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інших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дітей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і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err="1" smtClean="0">
                <a:latin typeface="Cambria" pitchFamily="18" charset="0"/>
              </a:rPr>
              <a:t>дорослих</a:t>
            </a:r>
            <a:r>
              <a:rPr lang="ru-RU" sz="2400" b="1" dirty="0" smtClean="0">
                <a:latin typeface="Cambria" pitchFamily="18" charset="0"/>
              </a:rPr>
              <a:t>.</a:t>
            </a: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400" b="1" u="sng" dirty="0" smtClean="0">
                <a:solidFill>
                  <a:srgbClr val="002060"/>
                </a:solidFill>
                <a:latin typeface="Cambria" pitchFamily="18" charset="0"/>
              </a:rPr>
              <a:t>2.ВАЖЛИВІСТЬ ГРИ</a:t>
            </a:r>
            <a:endParaRPr lang="ru-RU" sz="34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uk-UA" sz="3400" b="1" dirty="0" smtClean="0">
                <a:solidFill>
                  <a:srgbClr val="FF0000"/>
                </a:solidFill>
                <a:latin typeface="Cambria" pitchFamily="18" charset="0"/>
              </a:rPr>
              <a:t>ЯКІ УМОВИ ПОТРІБНІ ДЛЯ РОЗВИТКУ У ПРОЦЕСІ ГРИ?</a:t>
            </a:r>
            <a:endParaRPr lang="ru-RU" sz="3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Достатній час – </a:t>
            </a:r>
            <a:r>
              <a:rPr lang="uk-UA" sz="3400" dirty="0" err="1" smtClean="0">
                <a:latin typeface="Cambria" pitchFamily="18" charset="0"/>
              </a:rPr>
              <a:t>одна–півтори</a:t>
            </a:r>
            <a:r>
              <a:rPr lang="uk-UA" sz="3400" dirty="0" smtClean="0">
                <a:latin typeface="Cambria" pitchFamily="18" charset="0"/>
              </a:rPr>
              <a:t> години на день. Дослідження свідчать, що для розгортання повноцінної гри потрібно не менш як 20 хвилин.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Простір для гри – затишний куточок, де можна побудувати хатинку або печеру, які не треба буде розбирати перед тим, як іти на прогулянку.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Ігрові матеріали мають бути багатофункціональними, щоб можна було їх перетворювати на різні об’єкти під час гри.</a:t>
            </a:r>
            <a:endParaRPr lang="ru-RU" sz="3400" dirty="0" smtClean="0">
              <a:latin typeface="Cambria" pitchFamily="18" charset="0"/>
            </a:endParaRPr>
          </a:p>
          <a:p>
            <a:pPr lvl="0"/>
            <a:r>
              <a:rPr lang="uk-UA" sz="3400" dirty="0" smtClean="0">
                <a:latin typeface="Cambria" pitchFamily="18" charset="0"/>
              </a:rPr>
              <a:t>Ігрова компетентність дорослого – важливо розуміти, коли не варто втручатися у гру дитини, а коли треба запропонувати нові ідеї чи матеріали для її розвитку.</a:t>
            </a: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Cambria" pitchFamily="18" charset="0"/>
              </a:rPr>
              <a:t>3</a:t>
            </a:r>
            <a:r>
              <a:rPr lang="ru-RU" sz="3100" b="1" u="sng" dirty="0" smtClean="0">
                <a:solidFill>
                  <a:srgbClr val="002060"/>
                </a:solidFill>
                <a:latin typeface="Cambria" pitchFamily="18" charset="0"/>
              </a:rPr>
              <a:t>.БЕЗПЕКА</a:t>
            </a:r>
            <a:endParaRPr lang="ru-RU" sz="31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3100" dirty="0" smtClean="0">
                <a:solidFill>
                  <a:srgbClr val="FF0000"/>
                </a:solidFill>
                <a:latin typeface="Cambria" pitchFamily="18" charset="0"/>
              </a:rPr>
              <a:t>ЯК ОРГАНІЗУВАТИ ЖИТТЯ ДІТЕЙ ВДОМА АБО В ДИТЯЧОМУ САДКУ ТАКИМ ЧИНОМ, ЩОБ ВОНО БУЛО ЦІКАВИМ ДЛЯ ДИТИНИ, СПОНУКАЛО ЇЇ ДОСЛІДЖУВАТИ, ДУМАТИ, РЕАЛІЗОВУВАТИСЯ?</a:t>
            </a:r>
          </a:p>
          <a:p>
            <a:pPr lvl="0"/>
            <a:r>
              <a:rPr lang="ru-RU" sz="3000" dirty="0" err="1" smtClean="0">
                <a:latin typeface="Cambria" pitchFamily="18" charset="0"/>
              </a:rPr>
              <a:t>Дорослі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створюють</a:t>
            </a:r>
            <a:r>
              <a:rPr lang="ru-RU" sz="3000" dirty="0" smtClean="0">
                <a:latin typeface="Cambria" pitchFamily="18" charset="0"/>
              </a:rPr>
              <a:t> атмосферу </a:t>
            </a:r>
            <a:r>
              <a:rPr lang="ru-RU" sz="3000" dirty="0" err="1" smtClean="0">
                <a:latin typeface="Cambria" pitchFamily="18" charset="0"/>
              </a:rPr>
              <a:t>довіри</a:t>
            </a:r>
            <a:r>
              <a:rPr lang="ru-RU" sz="3000" dirty="0" smtClean="0">
                <a:latin typeface="Cambria" pitchFamily="18" charset="0"/>
              </a:rPr>
              <a:t>, не </a:t>
            </a:r>
            <a:r>
              <a:rPr lang="ru-RU" sz="3000" dirty="0" err="1" smtClean="0">
                <a:latin typeface="Cambria" pitchFamily="18" charset="0"/>
              </a:rPr>
              <a:t>встановлюють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зайвих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заборон</a:t>
            </a:r>
            <a:r>
              <a:rPr lang="ru-RU" sz="3000" dirty="0" smtClean="0">
                <a:latin typeface="Cambria" pitchFamily="18" charset="0"/>
              </a:rPr>
              <a:t>, </a:t>
            </a:r>
            <a:r>
              <a:rPr lang="ru-RU" sz="3000" dirty="0" err="1" smtClean="0">
                <a:latin typeface="Cambria" pitchFamily="18" charset="0"/>
              </a:rPr>
              <a:t>ненав’язливо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пропонують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дітям</a:t>
            </a:r>
            <a:r>
              <a:rPr lang="ru-RU" sz="3000" dirty="0" smtClean="0">
                <a:latin typeface="Cambria" pitchFamily="18" charset="0"/>
              </a:rPr>
              <a:t> свою </a:t>
            </a:r>
            <a:r>
              <a:rPr lang="ru-RU" sz="3000" dirty="0" err="1" smtClean="0">
                <a:latin typeface="Cambria" pitchFamily="18" charset="0"/>
              </a:rPr>
              <a:t>допомогу</a:t>
            </a:r>
            <a:r>
              <a:rPr lang="ru-RU" sz="30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3000" dirty="0" err="1" smtClean="0">
                <a:latin typeface="Cambria" pitchFamily="18" charset="0"/>
              </a:rPr>
              <a:t>Замість</a:t>
            </a:r>
            <a:r>
              <a:rPr lang="ru-RU" sz="3000" dirty="0" smtClean="0">
                <a:latin typeface="Cambria" pitchFamily="18" charset="0"/>
              </a:rPr>
              <a:t> того, </a:t>
            </a:r>
            <a:r>
              <a:rPr lang="ru-RU" sz="3000" dirty="0" err="1" smtClean="0">
                <a:latin typeface="Cambria" pitchFamily="18" charset="0"/>
              </a:rPr>
              <a:t>щоб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забороняти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й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робити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щось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замість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дітей</a:t>
            </a:r>
            <a:r>
              <a:rPr lang="ru-RU" sz="3000" dirty="0" smtClean="0">
                <a:latin typeface="Cambria" pitchFamily="18" charset="0"/>
              </a:rPr>
              <a:t>, </a:t>
            </a:r>
            <a:r>
              <a:rPr lang="ru-RU" sz="3000" dirty="0" err="1" smtClean="0">
                <a:latin typeface="Cambria" pitchFamily="18" charset="0"/>
              </a:rPr>
              <a:t>дорослі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навчають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і</a:t>
            </a:r>
            <a:r>
              <a:rPr lang="ru-RU" sz="3000" dirty="0" smtClean="0">
                <a:latin typeface="Cambria" pitchFamily="18" charset="0"/>
              </a:rPr>
              <a:t> </a:t>
            </a:r>
            <a:r>
              <a:rPr lang="ru-RU" sz="3000" dirty="0" err="1" smtClean="0">
                <a:latin typeface="Cambria" pitchFamily="18" charset="0"/>
              </a:rPr>
              <a:t>довіряють</a:t>
            </a:r>
            <a:r>
              <a:rPr lang="ru-RU" sz="30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uk-UA" sz="3000" dirty="0" smtClean="0">
                <a:latin typeface="Cambria" pitchFamily="18" charset="0"/>
              </a:rPr>
              <a:t>Дорослі чітко оцінюють ризик і користь від дій дитини: дитина заб’є коліно </a:t>
            </a:r>
            <a:r>
              <a:rPr lang="uk-UA" sz="3000" dirty="0" smtClean="0"/>
              <a:t>/ </a:t>
            </a:r>
            <a:r>
              <a:rPr lang="uk-UA" sz="3000" dirty="0" smtClean="0">
                <a:latin typeface="Cambria" pitchFamily="18" charset="0"/>
              </a:rPr>
              <a:t>порадіє командній грі, зіпсує одяг / подолає свій страх.</a:t>
            </a:r>
            <a:endParaRPr lang="ru-RU" sz="30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rgbClr val="002060"/>
                </a:solidFill>
                <a:latin typeface="Cambria" pitchFamily="18" charset="0"/>
              </a:rPr>
              <a:t>4.</a:t>
            </a:r>
            <a:r>
              <a:rPr lang="uk-UA" sz="36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sz="3600" b="1" u="sng" dirty="0" smtClean="0">
                <a:solidFill>
                  <a:srgbClr val="002060"/>
                </a:solidFill>
                <a:latin typeface="Cambria" pitchFamily="18" charset="0"/>
              </a:rPr>
              <a:t>ОСВІТНЄ СЕРЕДОВИЩЕ</a:t>
            </a:r>
          </a:p>
          <a:p>
            <a:r>
              <a:rPr lang="uk-UA" sz="3600" dirty="0" smtClean="0">
                <a:solidFill>
                  <a:srgbClr val="FF0000"/>
                </a:solidFill>
                <a:latin typeface="Cambria" pitchFamily="18" charset="0"/>
              </a:rPr>
              <a:t>ДЛЯ ЦЬОГО КОМПЕТЕНТНІ ПЕДАГОГИ:</a:t>
            </a:r>
            <a:endParaRPr lang="ru-RU" sz="36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/>
            <a:r>
              <a:rPr lang="uk-UA" sz="3600" dirty="0" smtClean="0">
                <a:latin typeface="Cambria" pitchFamily="18" charset="0"/>
              </a:rPr>
              <a:t>створюють привітне середовище, яке нагадуватиме дітям їхній дім; </a:t>
            </a:r>
            <a:endParaRPr lang="ru-RU" sz="3600" dirty="0" smtClean="0">
              <a:latin typeface="Cambria" pitchFamily="18" charset="0"/>
            </a:endParaRPr>
          </a:p>
          <a:p>
            <a:pPr lvl="0"/>
            <a:r>
              <a:rPr lang="uk-UA" sz="3600" dirty="0" smtClean="0">
                <a:latin typeface="Cambria" pitchFamily="18" charset="0"/>
              </a:rPr>
              <a:t>забезпечують багатоманітність іграшок і навчальних матеріалів для стимулювання дітей, які перебувають на різних етапах розвитку, </a:t>
            </a:r>
            <a:endParaRPr lang="ru-RU" sz="3600" dirty="0" smtClean="0">
              <a:latin typeface="Cambria" pitchFamily="18" charset="0"/>
            </a:endParaRPr>
          </a:p>
          <a:p>
            <a:pPr lvl="0"/>
            <a:r>
              <a:rPr lang="uk-UA" sz="3600" dirty="0" smtClean="0">
                <a:latin typeface="Cambria" pitchFamily="18" charset="0"/>
              </a:rPr>
              <a:t>мають різні можливості для гри, дослідження, навчання;</a:t>
            </a:r>
            <a:endParaRPr lang="ru-RU" sz="3600" dirty="0" smtClean="0">
              <a:latin typeface="Cambria" pitchFamily="18" charset="0"/>
            </a:endParaRPr>
          </a:p>
          <a:p>
            <a:pPr lvl="0"/>
            <a:r>
              <a:rPr lang="uk-UA" sz="3600" dirty="0" smtClean="0">
                <a:latin typeface="Cambria" pitchFamily="18" charset="0"/>
              </a:rPr>
              <a:t> враховують потребу дітей у пересуванні, фізичній та емоційній безпеці; забезпечують можливості для формування доброзичливих і дбайливих стосунків між дітьми й педагогами, а також між дітьми.</a:t>
            </a:r>
            <a:endParaRPr lang="ru-RU" sz="36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rgbClr val="002060"/>
                </a:solidFill>
                <a:latin typeface="Cambria" pitchFamily="18" charset="0"/>
              </a:rPr>
              <a:t>5</a:t>
            </a:r>
            <a:r>
              <a:rPr lang="ru-RU" sz="3400" u="sng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r>
              <a:rPr lang="uk-UA" sz="3600" b="1" u="sng" dirty="0" smtClean="0">
                <a:solidFill>
                  <a:srgbClr val="002060"/>
                </a:solidFill>
                <a:latin typeface="Cambria" pitchFamily="18" charset="0"/>
              </a:rPr>
              <a:t> СПІЛКУВАННЯ В ДИТЯЧОМУ САДКУ</a:t>
            </a:r>
          </a:p>
          <a:p>
            <a:r>
              <a:rPr lang="uk-UA" sz="3600" dirty="0" smtClean="0">
                <a:solidFill>
                  <a:srgbClr val="FF0000"/>
                </a:solidFill>
                <a:latin typeface="Cambria" pitchFamily="18" charset="0"/>
              </a:rPr>
              <a:t>ЯКИМ ЧИНОМ МОЖНА ПОЧУТИ ГОЛОС ДИТИНИ?</a:t>
            </a:r>
            <a:endParaRPr lang="ru-RU" sz="36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0"/>
            <a:r>
              <a:rPr lang="ru-RU" sz="3600" dirty="0" err="1" smtClean="0">
                <a:latin typeface="Cambria" pitchFamily="18" charset="0"/>
              </a:rPr>
              <a:t>Використовувати</a:t>
            </a:r>
            <a:r>
              <a:rPr lang="ru-RU" sz="3600" dirty="0" smtClean="0">
                <a:latin typeface="Cambria" pitchFamily="18" charset="0"/>
              </a:rPr>
              <a:t> практики «</a:t>
            </a:r>
            <a:r>
              <a:rPr lang="ru-RU" sz="3600" dirty="0" err="1" smtClean="0">
                <a:latin typeface="Cambria" pitchFamily="18" charset="0"/>
              </a:rPr>
              <a:t>Ранкових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зустрічей</a:t>
            </a:r>
            <a:r>
              <a:rPr lang="ru-RU" sz="3600" dirty="0" smtClean="0">
                <a:latin typeface="Cambria" pitchFamily="18" charset="0"/>
              </a:rPr>
              <a:t> / </a:t>
            </a:r>
            <a:r>
              <a:rPr lang="ru-RU" sz="3600" dirty="0" err="1" smtClean="0">
                <a:latin typeface="Cambria" pitchFamily="18" charset="0"/>
              </a:rPr>
              <a:t>ранкового</a:t>
            </a:r>
            <a:r>
              <a:rPr lang="ru-RU" sz="3600" dirty="0" smtClean="0">
                <a:latin typeface="Cambria" pitchFamily="18" charset="0"/>
              </a:rPr>
              <a:t> кола» (</a:t>
            </a:r>
            <a:r>
              <a:rPr lang="ru-RU" sz="3600" dirty="0" err="1" smtClean="0">
                <a:latin typeface="Cambria" pitchFamily="18" charset="0"/>
              </a:rPr>
              <a:t>загальні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зустрічі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вранці</a:t>
            </a:r>
            <a:r>
              <a:rPr lang="ru-RU" sz="3600" dirty="0" smtClean="0">
                <a:latin typeface="Cambria" pitchFamily="18" charset="0"/>
              </a:rPr>
              <a:t> та/</a:t>
            </a:r>
            <a:r>
              <a:rPr lang="ru-RU" sz="3600" dirty="0" err="1" smtClean="0">
                <a:latin typeface="Cambria" pitchFamily="18" charset="0"/>
              </a:rPr>
              <a:t>або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наприкінці</a:t>
            </a:r>
            <a:r>
              <a:rPr lang="ru-RU" sz="3600" dirty="0" smtClean="0">
                <a:latin typeface="Cambria" pitchFamily="18" charset="0"/>
              </a:rPr>
              <a:t> дня). 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Створити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спільні</a:t>
            </a:r>
            <a:r>
              <a:rPr lang="ru-RU" sz="3600" dirty="0" smtClean="0">
                <a:latin typeface="Cambria" pitchFamily="18" charset="0"/>
              </a:rPr>
              <a:t> правила </a:t>
            </a:r>
            <a:r>
              <a:rPr lang="ru-RU" sz="3600" dirty="0" err="1" smtClean="0">
                <a:latin typeface="Cambria" pitchFamily="18" charset="0"/>
              </a:rPr>
              <a:t>групи</a:t>
            </a:r>
            <a:r>
              <a:rPr lang="ru-RU" sz="3600" dirty="0" smtClean="0">
                <a:latin typeface="Cambria" pitchFamily="18" charset="0"/>
              </a:rPr>
              <a:t>, </a:t>
            </a:r>
            <a:r>
              <a:rPr lang="ru-RU" sz="3600" dirty="0" err="1" smtClean="0">
                <a:latin typeface="Cambria" pitchFamily="18" charset="0"/>
              </a:rPr>
              <a:t>зокрема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правила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спілкування</a:t>
            </a:r>
            <a:r>
              <a:rPr lang="ru-RU" sz="3600" dirty="0" smtClean="0">
                <a:latin typeface="Cambria" pitchFamily="18" charset="0"/>
              </a:rPr>
              <a:t> (</a:t>
            </a:r>
            <a:r>
              <a:rPr lang="ru-RU" sz="3600" dirty="0" err="1" smtClean="0">
                <a:latin typeface="Cambria" pitchFamily="18" charset="0"/>
              </a:rPr>
              <a:t>піднімати</a:t>
            </a:r>
            <a:r>
              <a:rPr lang="ru-RU" sz="3600" dirty="0" smtClean="0">
                <a:latin typeface="Cambria" pitchFamily="18" charset="0"/>
              </a:rPr>
              <a:t> руку, не </a:t>
            </a:r>
            <a:r>
              <a:rPr lang="ru-RU" sz="3600" dirty="0" err="1" smtClean="0">
                <a:latin typeface="Cambria" pitchFamily="18" charset="0"/>
              </a:rPr>
              <a:t>перебивати</a:t>
            </a:r>
            <a:r>
              <a:rPr lang="ru-RU" sz="3600" dirty="0" smtClean="0">
                <a:latin typeface="Cambria" pitchFamily="18" charset="0"/>
              </a:rPr>
              <a:t>, </a:t>
            </a:r>
            <a:r>
              <a:rPr lang="ru-RU" sz="3600" dirty="0" err="1" smtClean="0">
                <a:latin typeface="Cambria" pitchFamily="18" charset="0"/>
              </a:rPr>
              <a:t>дотримуватися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черги</a:t>
            </a:r>
            <a:r>
              <a:rPr lang="ru-RU" sz="3600" dirty="0" smtClean="0">
                <a:latin typeface="Cambria" pitchFamily="18" charset="0"/>
              </a:rPr>
              <a:t>, </a:t>
            </a:r>
            <a:r>
              <a:rPr lang="ru-RU" sz="3600" dirty="0" err="1" smtClean="0">
                <a:latin typeface="Cambria" pitchFamily="18" charset="0"/>
              </a:rPr>
              <a:t>використовувати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ввічливі</a:t>
            </a:r>
            <a:r>
              <a:rPr lang="ru-RU" sz="3600" dirty="0" smtClean="0">
                <a:latin typeface="Cambria" pitchFamily="18" charset="0"/>
              </a:rPr>
              <a:t> слова </a:t>
            </a:r>
            <a:r>
              <a:rPr lang="ru-RU" sz="3600" dirty="0" err="1" smtClean="0">
                <a:latin typeface="Cambria" pitchFamily="18" charset="0"/>
              </a:rPr>
              <a:t>тощо</a:t>
            </a:r>
            <a:r>
              <a:rPr lang="ru-RU" sz="3600" dirty="0" smtClean="0">
                <a:latin typeface="Cambria" pitchFamily="18" charset="0"/>
              </a:rPr>
              <a:t>). 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Забезпечити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особистий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простір</a:t>
            </a:r>
            <a:r>
              <a:rPr lang="ru-RU" sz="3600" dirty="0" smtClean="0">
                <a:latin typeface="Cambria" pitchFamily="18" charset="0"/>
              </a:rPr>
              <a:t> для </a:t>
            </a:r>
            <a:r>
              <a:rPr lang="ru-RU" sz="3600" dirty="0" err="1" smtClean="0">
                <a:latin typeface="Cambria" pitchFamily="18" charset="0"/>
              </a:rPr>
              <a:t>кожної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дитини</a:t>
            </a:r>
            <a:r>
              <a:rPr lang="ru-RU" sz="3600" dirty="0" smtClean="0">
                <a:latin typeface="Cambria" pitchFamily="18" charset="0"/>
              </a:rPr>
              <a:t> (</a:t>
            </a:r>
            <a:r>
              <a:rPr lang="ru-RU" sz="3600" dirty="0" err="1" smtClean="0">
                <a:latin typeface="Cambria" pitchFamily="18" charset="0"/>
              </a:rPr>
              <a:t>місце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для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зберігання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особистих</a:t>
            </a:r>
            <a:r>
              <a:rPr lang="ru-RU" sz="3600" dirty="0" smtClean="0">
                <a:latin typeface="Cambria" pitchFamily="18" charset="0"/>
              </a:rPr>
              <a:t> речей </a:t>
            </a:r>
            <a:r>
              <a:rPr lang="ru-RU" sz="3600" dirty="0" err="1" smtClean="0">
                <a:latin typeface="Cambria" pitchFamily="18" charset="0"/>
              </a:rPr>
              <a:t>дитини</a:t>
            </a:r>
            <a:r>
              <a:rPr lang="ru-RU" sz="3600" dirty="0" smtClean="0">
                <a:latin typeface="Cambria" pitchFamily="18" charset="0"/>
              </a:rPr>
              <a:t>, </a:t>
            </a:r>
            <a:r>
              <a:rPr lang="ru-RU" sz="3600" dirty="0" err="1" smtClean="0">
                <a:latin typeface="Cambria" pitchFamily="18" charset="0"/>
              </a:rPr>
              <a:t>достатня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відстань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між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дитячими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ліжечками</a:t>
            </a:r>
            <a:r>
              <a:rPr lang="ru-RU" sz="3600" dirty="0" smtClean="0">
                <a:latin typeface="Cambria" pitchFamily="18" charset="0"/>
              </a:rPr>
              <a:t>).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rgbClr val="002060"/>
                </a:solidFill>
                <a:latin typeface="Cambria" pitchFamily="18" charset="0"/>
              </a:rPr>
              <a:t>6.</a:t>
            </a:r>
            <a:r>
              <a:rPr lang="uk-UA" sz="3600" b="1" dirty="0" smtClean="0">
                <a:latin typeface="Cambria" pitchFamily="18" charset="0"/>
              </a:rPr>
              <a:t> </a:t>
            </a:r>
            <a:r>
              <a:rPr lang="uk-UA" sz="3600" b="1" u="sng" dirty="0" smtClean="0">
                <a:solidFill>
                  <a:srgbClr val="002060"/>
                </a:solidFill>
                <a:latin typeface="Cambria" pitchFamily="18" charset="0"/>
              </a:rPr>
              <a:t>РОЗВИТОК МИСЛЕННЯ</a:t>
            </a:r>
            <a:r>
              <a:rPr lang="ru-RU" sz="3600" u="sng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uk-UA" sz="3600" b="1" u="sng" dirty="0" smtClean="0">
                <a:solidFill>
                  <a:srgbClr val="002060"/>
                </a:solidFill>
                <a:latin typeface="Cambria" pitchFamily="18" charset="0"/>
              </a:rPr>
              <a:t> </a:t>
            </a:r>
            <a:endParaRPr lang="ru-RU" sz="3600" u="sng" dirty="0" smtClean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Cambria" pitchFamily="18" charset="0"/>
              </a:rPr>
              <a:t>ЯК МОЖНА ВИКОРИСТОВУВАТИ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Cambria" pitchFamily="18" charset="0"/>
              </a:rPr>
              <a:t>ДІАЛОГ ІЗ ДИТИНОЮ ДЛЯ РОЗВИТКУ ЇЇ МИСЛЕННЯ?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Дорослі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пропонують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завдання</a:t>
            </a:r>
            <a:r>
              <a:rPr lang="ru-RU" sz="3600" dirty="0" smtClean="0">
                <a:latin typeface="Cambria" pitchFamily="18" charset="0"/>
              </a:rPr>
              <a:t>, яке </a:t>
            </a:r>
            <a:r>
              <a:rPr lang="ru-RU" sz="3600" dirty="0" err="1" smtClean="0">
                <a:latin typeface="Cambria" pitchFamily="18" charset="0"/>
              </a:rPr>
              <a:t>передбачає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кілька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відповідей</a:t>
            </a:r>
            <a:r>
              <a:rPr lang="ru-RU" sz="3600" dirty="0" smtClean="0">
                <a:latin typeface="Cambria" pitchFamily="18" charset="0"/>
              </a:rPr>
              <a:t>.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Дорослі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заохочують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обговорювати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проблемні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ситуації</a:t>
            </a:r>
            <a:r>
              <a:rPr lang="ru-RU" sz="3600" dirty="0" smtClean="0">
                <a:latin typeface="Cambria" pitchFamily="18" charset="0"/>
              </a:rPr>
              <a:t> разом, </a:t>
            </a:r>
            <a:r>
              <a:rPr lang="ru-RU" sz="3600" dirty="0" err="1" smtClean="0">
                <a:latin typeface="Cambria" pitchFamily="18" charset="0"/>
              </a:rPr>
              <a:t>адже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саме</a:t>
            </a:r>
            <a:r>
              <a:rPr lang="ru-RU" sz="3600" dirty="0" smtClean="0">
                <a:latin typeface="Cambria" pitchFamily="18" charset="0"/>
              </a:rPr>
              <a:t> в </a:t>
            </a:r>
            <a:r>
              <a:rPr lang="ru-RU" sz="3600" dirty="0" err="1" smtClean="0">
                <a:latin typeface="Cambria" pitchFamily="18" charset="0"/>
              </a:rPr>
              <a:t>групі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можуть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народитися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цікаві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ідеї</a:t>
            </a:r>
            <a:r>
              <a:rPr lang="ru-RU" sz="36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Під</a:t>
            </a:r>
            <a:r>
              <a:rPr lang="ru-RU" sz="3600" dirty="0" smtClean="0">
                <a:latin typeface="Cambria" pitchFamily="18" charset="0"/>
              </a:rPr>
              <a:t> час </a:t>
            </a:r>
            <a:r>
              <a:rPr lang="ru-RU" sz="3600" dirty="0" err="1" smtClean="0">
                <a:latin typeface="Cambria" pitchFamily="18" charset="0"/>
              </a:rPr>
              <a:t>обговорення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схвалюють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заперечення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і</a:t>
            </a:r>
            <a:r>
              <a:rPr lang="ru-RU" sz="3600" dirty="0" smtClean="0">
                <a:latin typeface="Cambria" pitchFamily="18" charset="0"/>
              </a:rPr>
              <a:t> на них </a:t>
            </a:r>
            <a:r>
              <a:rPr lang="ru-RU" sz="3600" dirty="0" err="1" smtClean="0">
                <a:latin typeface="Cambria" pitchFamily="18" charset="0"/>
              </a:rPr>
              <a:t>ніхто</a:t>
            </a:r>
            <a:r>
              <a:rPr lang="ru-RU" sz="3600" dirty="0" smtClean="0">
                <a:latin typeface="Cambria" pitchFamily="18" charset="0"/>
              </a:rPr>
              <a:t> не </a:t>
            </a:r>
            <a:r>
              <a:rPr lang="ru-RU" sz="3600" dirty="0" err="1" smtClean="0">
                <a:latin typeface="Cambria" pitchFamily="18" charset="0"/>
              </a:rPr>
              <a:t>ображається</a:t>
            </a:r>
            <a:r>
              <a:rPr lang="ru-RU" sz="3600" dirty="0" smtClean="0">
                <a:latin typeface="Cambria" pitchFamily="18" charset="0"/>
              </a:rPr>
              <a:t>.</a:t>
            </a:r>
          </a:p>
          <a:p>
            <a:pPr lvl="0"/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Дорослі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використовують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різні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запитання</a:t>
            </a:r>
            <a:r>
              <a:rPr lang="ru-RU" sz="3600" dirty="0" smtClean="0">
                <a:latin typeface="Cambria" pitchFamily="18" charset="0"/>
              </a:rPr>
              <a:t>: </a:t>
            </a:r>
            <a:r>
              <a:rPr lang="ru-RU" sz="3600" dirty="0" err="1" smtClean="0">
                <a:latin typeface="Cambria" pitchFamily="18" charset="0"/>
              </a:rPr>
              <a:t>закриті</a:t>
            </a:r>
            <a:r>
              <a:rPr lang="ru-RU" sz="3600" dirty="0" smtClean="0">
                <a:latin typeface="Cambria" pitchFamily="18" charset="0"/>
              </a:rPr>
              <a:t> (</a:t>
            </a:r>
            <a:r>
              <a:rPr lang="ru-RU" sz="3600" dirty="0" err="1" smtClean="0">
                <a:latin typeface="Cambria" pitchFamily="18" charset="0"/>
              </a:rPr>
              <a:t>передбачають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відповідь</a:t>
            </a:r>
            <a:r>
              <a:rPr lang="ru-RU" sz="3600" dirty="0" smtClean="0">
                <a:latin typeface="Cambria" pitchFamily="18" charset="0"/>
              </a:rPr>
              <a:t> «так» </a:t>
            </a:r>
            <a:r>
              <a:rPr lang="ru-RU" sz="3600" dirty="0" err="1" smtClean="0">
                <a:latin typeface="Cambria" pitchFamily="18" charset="0"/>
              </a:rPr>
              <a:t>або</a:t>
            </a:r>
            <a:r>
              <a:rPr lang="ru-RU" sz="3600" dirty="0" smtClean="0">
                <a:latin typeface="Cambria" pitchFamily="18" charset="0"/>
              </a:rPr>
              <a:t> «</a:t>
            </a:r>
            <a:r>
              <a:rPr lang="ru-RU" sz="3600" dirty="0" err="1" smtClean="0">
                <a:latin typeface="Cambria" pitchFamily="18" charset="0"/>
              </a:rPr>
              <a:t>ні</a:t>
            </a:r>
            <a:r>
              <a:rPr lang="ru-RU" sz="3600" dirty="0" smtClean="0">
                <a:latin typeface="Cambria" pitchFamily="18" charset="0"/>
              </a:rPr>
              <a:t>») </a:t>
            </a:r>
            <a:r>
              <a:rPr lang="ru-RU" sz="3600" dirty="0" err="1" smtClean="0">
                <a:latin typeface="Cambria" pitchFamily="18" charset="0"/>
              </a:rPr>
              <a:t>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відкриті</a:t>
            </a:r>
            <a:r>
              <a:rPr lang="ru-RU" sz="3600" dirty="0" smtClean="0">
                <a:latin typeface="Cambria" pitchFamily="18" charset="0"/>
              </a:rPr>
              <a:t> (</a:t>
            </a:r>
            <a:r>
              <a:rPr lang="ru-RU" sz="3600" dirty="0" err="1" smtClean="0">
                <a:latin typeface="Cambria" pitchFamily="18" charset="0"/>
              </a:rPr>
              <a:t>можуть</a:t>
            </a:r>
            <a:r>
              <a:rPr lang="ru-RU" sz="3600" dirty="0" smtClean="0">
                <a:latin typeface="Cambria" pitchFamily="18" charset="0"/>
              </a:rPr>
              <a:t> бути </a:t>
            </a:r>
            <a:r>
              <a:rPr lang="ru-RU" sz="3600" dirty="0" err="1" smtClean="0">
                <a:latin typeface="Cambria" pitchFamily="18" charset="0"/>
              </a:rPr>
              <a:t>різні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відповіді</a:t>
            </a:r>
            <a:r>
              <a:rPr lang="ru-RU" sz="3600" dirty="0" smtClean="0">
                <a:latin typeface="Cambria" pitchFamily="18" charset="0"/>
              </a:rPr>
              <a:t>).</a:t>
            </a:r>
          </a:p>
          <a:p>
            <a:r>
              <a:rPr lang="uk-UA" sz="3600" dirty="0" smtClean="0"/>
              <a:t> </a:t>
            </a: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якісна</a:t>
            </a:r>
            <a:r>
              <a:rPr lang="ru-RU" b="1" dirty="0" smtClean="0"/>
              <a:t> </a:t>
            </a:r>
            <a:r>
              <a:rPr lang="ru-RU" b="1" dirty="0" err="1" smtClean="0"/>
              <a:t>дошкільна</a:t>
            </a:r>
            <a:r>
              <a:rPr lang="ru-RU" b="1" dirty="0" smtClean="0"/>
              <a:t> </a:t>
            </a:r>
            <a:r>
              <a:rPr lang="ru-RU" b="1" dirty="0" err="1" smtClean="0"/>
              <a:t>освіта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дамо дитині успішний старт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uk-UA" sz="3600" u="sng" dirty="0" smtClean="0">
                <a:solidFill>
                  <a:srgbClr val="002060"/>
                </a:solidFill>
                <a:latin typeface="Cambria" pitchFamily="18" charset="0"/>
              </a:rPr>
              <a:t>7. </a:t>
            </a:r>
            <a:r>
              <a:rPr lang="uk-UA" sz="3600" b="1" u="sng" dirty="0" smtClean="0">
                <a:solidFill>
                  <a:srgbClr val="002060"/>
                </a:solidFill>
                <a:latin typeface="Cambria" pitchFamily="18" charset="0"/>
              </a:rPr>
              <a:t> ЧОМУ КНИЖКИ Є ВАЖЛИВИМИ ДЛЯ ДИТИНИ,  ЯКА ЩЕ НЕ ВМІЄ ЧИТАТИ</a:t>
            </a:r>
            <a:r>
              <a:rPr lang="uk-UA" sz="3600" b="1" dirty="0" smtClean="0">
                <a:latin typeface="Cambria" pitchFamily="18" charset="0"/>
              </a:rPr>
              <a:t>?</a:t>
            </a:r>
            <a:endParaRPr lang="ru-RU" sz="3600" dirty="0" smtClean="0">
              <a:latin typeface="Cambria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Cambria" pitchFamily="18" charset="0"/>
              </a:rPr>
              <a:t>ЯК ДОРОСЛИМ ЗРОБИТИ ПРОЦЕС ЗНАЙОМСТВА З КНИЖКАМИ ЦІКАВИМ І ЗАХОПЛИВИМ?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Дорослим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важливо</a:t>
            </a:r>
            <a:r>
              <a:rPr lang="ru-RU" sz="3600" dirty="0" smtClean="0">
                <a:latin typeface="Cambria" pitchFamily="18" charset="0"/>
              </a:rPr>
              <a:t> самим </a:t>
            </a:r>
            <a:r>
              <a:rPr lang="ru-RU" sz="3600" dirty="0" err="1" smtClean="0">
                <a:latin typeface="Cambria" pitchFamily="18" charset="0"/>
              </a:rPr>
              <a:t>моделювати</a:t>
            </a:r>
            <a:r>
              <a:rPr lang="ru-RU" sz="3600" dirty="0" smtClean="0">
                <a:latin typeface="Cambria" pitchFamily="18" charset="0"/>
              </a:rPr>
              <a:t> потребу </a:t>
            </a:r>
            <a:r>
              <a:rPr lang="ru-RU" sz="3600" dirty="0" err="1" smtClean="0">
                <a:latin typeface="Cambria" pitchFamily="18" charset="0"/>
              </a:rPr>
              <a:t>пошуку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інформації</a:t>
            </a:r>
            <a:r>
              <a:rPr lang="ru-RU" sz="3600" dirty="0" smtClean="0">
                <a:latin typeface="Cambria" pitchFamily="18" charset="0"/>
              </a:rPr>
              <a:t> через </a:t>
            </a:r>
            <a:r>
              <a:rPr lang="ru-RU" sz="3600" dirty="0" err="1" smtClean="0">
                <a:latin typeface="Cambria" pitchFamily="18" charset="0"/>
              </a:rPr>
              <a:t>читання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книжок</a:t>
            </a:r>
            <a:r>
              <a:rPr lang="ru-RU" sz="3600" dirty="0" smtClean="0">
                <a:latin typeface="Cambria" pitchFamily="18" charset="0"/>
              </a:rPr>
              <a:t>. 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Важливо</a:t>
            </a:r>
            <a:r>
              <a:rPr lang="ru-RU" sz="3600" dirty="0" smtClean="0">
                <a:latin typeface="Cambria" pitchFamily="18" charset="0"/>
              </a:rPr>
              <a:t>, </a:t>
            </a:r>
            <a:r>
              <a:rPr lang="ru-RU" sz="3600" dirty="0" err="1" smtClean="0">
                <a:latin typeface="Cambria" pitchFamily="18" charset="0"/>
              </a:rPr>
              <a:t>щоб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полиці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</a:t>
            </a:r>
            <a:r>
              <a:rPr lang="ru-RU" sz="3600" dirty="0" smtClean="0">
                <a:latin typeface="Cambria" pitchFamily="18" charset="0"/>
              </a:rPr>
              <a:t> книжками </a:t>
            </a:r>
            <a:r>
              <a:rPr lang="ru-RU" sz="3600" dirty="0" err="1" smtClean="0">
                <a:latin typeface="Cambria" pitchFamily="18" charset="0"/>
              </a:rPr>
              <a:t>були</a:t>
            </a:r>
            <a:r>
              <a:rPr lang="ru-RU" sz="3600" dirty="0" smtClean="0">
                <a:latin typeface="Cambria" pitchFamily="18" charset="0"/>
              </a:rPr>
              <a:t> у </a:t>
            </a:r>
            <a:r>
              <a:rPr lang="ru-RU" sz="3600" dirty="0" err="1" smtClean="0">
                <a:latin typeface="Cambria" pitchFamily="18" charset="0"/>
              </a:rPr>
              <a:t>вільному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доступі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впродовж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усього</a:t>
            </a:r>
            <a:r>
              <a:rPr lang="ru-RU" sz="3600" dirty="0" smtClean="0">
                <a:latin typeface="Cambria" pitchFamily="18" charset="0"/>
              </a:rPr>
              <a:t> дня. </a:t>
            </a:r>
          </a:p>
          <a:p>
            <a:pPr lvl="0"/>
            <a:r>
              <a:rPr lang="ru-RU" sz="3600" dirty="0" err="1" smtClean="0">
                <a:latin typeface="Cambria" pitchFamily="18" charset="0"/>
              </a:rPr>
              <a:t>Має</a:t>
            </a:r>
            <a:r>
              <a:rPr lang="ru-RU" sz="3600" dirty="0" smtClean="0">
                <a:latin typeface="Cambria" pitchFamily="18" charset="0"/>
              </a:rPr>
              <a:t> бути </a:t>
            </a:r>
            <a:r>
              <a:rPr lang="ru-RU" sz="3600" dirty="0" err="1" smtClean="0">
                <a:latin typeface="Cambria" pitchFamily="18" charset="0"/>
              </a:rPr>
              <a:t>затишне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місце</a:t>
            </a:r>
            <a:r>
              <a:rPr lang="ru-RU" sz="3600" dirty="0" smtClean="0">
                <a:latin typeface="Cambria" pitchFamily="18" charset="0"/>
              </a:rPr>
              <a:t> для </a:t>
            </a:r>
            <a:r>
              <a:rPr lang="ru-RU" sz="3600" dirty="0" err="1" smtClean="0">
                <a:latin typeface="Cambria" pitchFamily="18" charset="0"/>
              </a:rPr>
              <a:t>роботи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дитини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з</a:t>
            </a:r>
            <a:r>
              <a:rPr lang="ru-RU" sz="3600" dirty="0" smtClean="0">
                <a:latin typeface="Cambria" pitchFamily="18" charset="0"/>
              </a:rPr>
              <a:t> книжкою.</a:t>
            </a:r>
          </a:p>
          <a:p>
            <a:pPr lvl="0"/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Важливо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робити</a:t>
            </a:r>
            <a:r>
              <a:rPr lang="ru-RU" sz="3600" dirty="0" smtClean="0">
                <a:latin typeface="Cambria" pitchFamily="18" charset="0"/>
              </a:rPr>
              <a:t> книжки </a:t>
            </a:r>
            <a:r>
              <a:rPr lang="ru-RU" sz="3600" dirty="0" err="1" smtClean="0">
                <a:latin typeface="Cambria" pitchFamily="18" charset="0"/>
              </a:rPr>
              <a:t>власноруч</a:t>
            </a:r>
            <a:r>
              <a:rPr lang="ru-RU" sz="3600" dirty="0" smtClean="0">
                <a:latin typeface="Cambria" pitchFamily="18" charset="0"/>
              </a:rPr>
              <a:t> разом </a:t>
            </a:r>
            <a:r>
              <a:rPr lang="ru-RU" sz="3600" dirty="0" err="1" smtClean="0">
                <a:latin typeface="Cambria" pitchFamily="18" charset="0"/>
              </a:rPr>
              <a:t>із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дітьми</a:t>
            </a:r>
            <a:r>
              <a:rPr lang="ru-RU" sz="3600" dirty="0" smtClean="0">
                <a:latin typeface="Cambria" pitchFamily="18" charset="0"/>
              </a:rPr>
              <a:t>, де вони </a:t>
            </a:r>
            <a:r>
              <a:rPr lang="ru-RU" sz="3600" dirty="0" err="1" smtClean="0">
                <a:latin typeface="Cambria" pitchFamily="18" charset="0"/>
              </a:rPr>
              <a:t>зможуть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висловити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свої</a:t>
            </a:r>
            <a:r>
              <a:rPr lang="ru-RU" sz="3600" dirty="0" smtClean="0">
                <a:latin typeface="Cambria" pitchFamily="18" charset="0"/>
              </a:rPr>
              <a:t> думки </a:t>
            </a:r>
            <a:r>
              <a:rPr lang="ru-RU" sz="3600" dirty="0" err="1" smtClean="0">
                <a:latin typeface="Cambria" pitchFamily="18" charset="0"/>
              </a:rPr>
              <a:t>й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почуття</a:t>
            </a:r>
            <a:r>
              <a:rPr lang="ru-RU" sz="3600" dirty="0" smtClean="0">
                <a:latin typeface="Cambria" pitchFamily="18" charset="0"/>
              </a:rPr>
              <a:t> (</a:t>
            </a:r>
            <a:r>
              <a:rPr lang="ru-RU" sz="3600" dirty="0" err="1" smtClean="0">
                <a:latin typeface="Cambria" pitchFamily="18" charset="0"/>
              </a:rPr>
              <a:t>спочатку</a:t>
            </a:r>
            <a:r>
              <a:rPr lang="ru-RU" sz="3600" dirty="0" smtClean="0">
                <a:latin typeface="Cambria" pitchFamily="18" charset="0"/>
              </a:rPr>
              <a:t> за </a:t>
            </a:r>
            <a:r>
              <a:rPr lang="ru-RU" sz="3600" dirty="0" err="1" smtClean="0">
                <a:latin typeface="Cambria" pitchFamily="18" charset="0"/>
              </a:rPr>
              <a:t>допомогою</a:t>
            </a:r>
            <a:r>
              <a:rPr lang="ru-RU" sz="3600" dirty="0" smtClean="0">
                <a:latin typeface="Cambria" pitchFamily="18" charset="0"/>
              </a:rPr>
              <a:t> </a:t>
            </a:r>
            <a:r>
              <a:rPr lang="ru-RU" sz="3600" dirty="0" err="1" smtClean="0">
                <a:latin typeface="Cambria" pitchFamily="18" charset="0"/>
              </a:rPr>
              <a:t>малюнків</a:t>
            </a:r>
            <a:r>
              <a:rPr lang="ru-RU" sz="3600" dirty="0" smtClean="0">
                <a:latin typeface="Cambria" pitchFamily="18" charset="0"/>
              </a:rPr>
              <a:t>)</a:t>
            </a:r>
            <a:r>
              <a:rPr lang="uk-UA" sz="3600" dirty="0" smtClean="0">
                <a:latin typeface="Cambria" pitchFamily="18" charset="0"/>
              </a:rPr>
              <a:t>.</a:t>
            </a:r>
            <a:endParaRPr lang="ru-RU" sz="3600" dirty="0" smtClean="0">
              <a:latin typeface="Cambria" pitchFamily="18" charset="0"/>
            </a:endParaRPr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400" dirty="0" smtClean="0">
              <a:latin typeface="Cambria" pitchFamily="18" charset="0"/>
            </a:endParaRP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pPr marL="0" indent="0" algn="ctr">
              <a:buNone/>
            </a:pPr>
            <a:endParaRPr lang="uk-UA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4937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1874</Words>
  <Application>Microsoft Office PowerPoint</Application>
  <PresentationFormat>Экран (4:3)</PresentationFormat>
  <Paragraphs>249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Засідання  професійної спільноти вихователів молодших та середніх дошкільних груп закладів дошкільної освіти Старокостянтинівського ОТГ</vt:lpstr>
      <vt:lpstr>  План роботи   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Що таке якісна дошкільна освіта: дамо дитині успішний старт</vt:lpstr>
      <vt:lpstr>Ключові показники якості  дошкільної освіти </vt:lpstr>
      <vt:lpstr>Ключові показники якості  дошкільної освіти </vt:lpstr>
      <vt:lpstr>Ключові показники якості  дошкільної освіти </vt:lpstr>
      <vt:lpstr>Ключові показники якості  дошкільної освіти </vt:lpstr>
      <vt:lpstr>Ключові показники якості  дошкільної освіти </vt:lpstr>
      <vt:lpstr>Якісна дошкільна освіта в Україні  за методикою  ECERS-3</vt:lpstr>
      <vt:lpstr>Якісна дошкільна освіта в Україні  за методикою  ECERS-3</vt:lpstr>
      <vt:lpstr>Якісна дошкільна освіта в Україні  за методикою  ECERS-3</vt:lpstr>
      <vt:lpstr>Якісна дошкільна освіта в Україні  за методикою  ECERS-3 /підшкали, параметри, індикатори/ </vt:lpstr>
      <vt:lpstr>Якісна дошкільна освіта в Україні  за методикою  ECERS-3 /підшкали, параметри, індикатори/ </vt:lpstr>
      <vt:lpstr>Якісна дошкільна освіта в Україні  за методикою  ECERS-3 /підшкали, параметри, індикатори/ </vt:lpstr>
      <vt:lpstr>Якісна дошкільна освіта в Україні  за методикою  ECERS-3 /підшкали, параметри, індикатори/ </vt:lpstr>
      <vt:lpstr>Якісна дошкільна освіта в Україні  за методикою  ECERS-3 /підшкали, параметри, індикатори/ </vt:lpstr>
      <vt:lpstr>Слайд 28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1</cp:lastModifiedBy>
  <cp:revision>70</cp:revision>
  <dcterms:created xsi:type="dcterms:W3CDTF">2015-12-09T15:59:37Z</dcterms:created>
  <dcterms:modified xsi:type="dcterms:W3CDTF">2021-08-17T11:23:42Z</dcterms:modified>
</cp:coreProperties>
</file>